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48.wmf" ContentType="image/x-wmf"/>
  <Override PartName="/ppt/media/image8.png" ContentType="image/png"/>
  <Override PartName="/ppt/media/image10.png" ContentType="image/png"/>
  <Override PartName="/ppt/media/image12.png" ContentType="image/png"/>
  <Override PartName="/ppt/media/image21.png" ContentType="image/png"/>
  <Override PartName="/ppt/media/image30.png" ContentType="image/png"/>
  <Override PartName="/ppt/media/image14.png" ContentType="image/png"/>
  <Override PartName="/ppt/media/image23.png" ContentType="image/png"/>
  <Override PartName="/ppt/media/image32.png" ContentType="image/png"/>
  <Override PartName="/ppt/media/image41.png" ContentType="image/png"/>
  <Override PartName="/ppt/media/image16.png" ContentType="image/png"/>
  <Override PartName="/ppt/media/image50.png" ContentType="image/png"/>
  <Override PartName="/ppt/media/image25.png" ContentType="image/png"/>
  <Override PartName="/ppt/media/image34.png" ContentType="image/png"/>
  <Override PartName="/ppt/media/image43.png" ContentType="image/png"/>
  <Override PartName="/ppt/media/image18.png" ContentType="image/png"/>
  <Override PartName="/ppt/media/image27.png" ContentType="image/png"/>
  <Override PartName="/ppt/media/image36.png" ContentType="image/png"/>
  <Override PartName="/ppt/media/image45.png" ContentType="image/png"/>
  <Override PartName="/ppt/media/image1.png" ContentType="image/png"/>
  <Override PartName="/ppt/media/image29.png" ContentType="image/png"/>
  <Override PartName="/ppt/media/image38.png" ContentType="image/png"/>
  <Override PartName="/ppt/media/image47.png" ContentType="image/png"/>
  <Override PartName="/ppt/media/image3.png" ContentType="image/png"/>
  <Override PartName="/ppt/media/image49.png" ContentType="image/png"/>
  <Override PartName="/ppt/media/image5.png" ContentType="image/png"/>
  <Override PartName="/ppt/media/image7.png" ContentType="image/png"/>
  <Override PartName="/ppt/media/image9.png" ContentType="image/png"/>
  <Override PartName="/ppt/media/image11.png" ContentType="image/png"/>
  <Override PartName="/ppt/media/image20.png" ContentType="image/png"/>
  <Override PartName="/ppt/media/image13.png" ContentType="image/png"/>
  <Override PartName="/ppt/media/image22.png" ContentType="image/png"/>
  <Override PartName="/ppt/media/image31.png" ContentType="image/png"/>
  <Override PartName="/ppt/media/image40.png" ContentType="image/png"/>
  <Override PartName="/ppt/media/image15.png" ContentType="image/png"/>
  <Override PartName="/ppt/media/image24.png" ContentType="image/png"/>
  <Override PartName="/ppt/media/image33.png" ContentType="image/png"/>
  <Override PartName="/ppt/media/image42.png" ContentType="image/png"/>
  <Override PartName="/ppt/media/image17.png" ContentType="image/png"/>
  <Override PartName="/ppt/media/image26.png" ContentType="image/png"/>
  <Override PartName="/ppt/media/image35.png" ContentType="image/png"/>
  <Override PartName="/ppt/media/image44.png" ContentType="image/png"/>
  <Override PartName="/ppt/media/image19.png" ContentType="image/png"/>
  <Override PartName="/ppt/media/image28.png" ContentType="image/png"/>
  <Override PartName="/ppt/media/image37.png" ContentType="image/png"/>
  <Override PartName="/ppt/media/image46.png" ContentType="image/png"/>
  <Override PartName="/ppt/media/image2.png" ContentType="image/png"/>
  <Override PartName="/ppt/media/image39.png" ContentType="image/png"/>
  <Override PartName="/ppt/media/image4.png" ContentType="image/png"/>
  <Override PartName="/ppt/media/image6.png" ContentType="image/png"/>
  <Override PartName="/ppt/slideLayouts/slideLayout6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_rels/slideLayout8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75.xml.rels" ContentType="application/vnd.openxmlformats-package.relationships+xml"/>
  <Override PartName="/ppt/slideLayouts/slideLayout4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7.xml" ContentType="application/vnd.openxmlformats-officedocument.drawingml.chart+xml"/>
  <Override PartName="/ppt/charts/chart2.xml" ContentType="application/vnd.openxmlformats-officedocument.drawingml.chart+xml"/>
  <Override PartName="/ppt/charts/chart6.xml" ContentType="application/vnd.openxmlformats-officedocument.drawingml.chart+xml"/>
  <Override PartName="/ppt/charts/chart11.xml" ContentType="application/vnd.openxmlformats-officedocument.drawingml.chart+xml"/>
  <Override PartName="/ppt/charts/chart1.xml" ContentType="application/vnd.openxmlformats-officedocument.drawingml.chart+xml"/>
  <Override PartName="/ppt/charts/chart5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charts/chart8.xml" ContentType="application/vnd.openxmlformats-officedocument.drawingml.chart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9.xml" ContentType="application/vnd.openxmlformats-officedocument.theme+xml"/>
  <Override PartName="/ppt/theme/theme4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3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ab377e"/>
            </a:solidFill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OM</c:v>
                </c:pt>
                <c:pt idx="1">
                  <c:v>Refus de Tri</c:v>
                </c:pt>
                <c:pt idx="2">
                  <c:v>DIB</c:v>
                </c:pt>
                <c:pt idx="3">
                  <c:v>OM</c:v>
                </c:pt>
                <c:pt idx="4">
                  <c:v>DIB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73161</c:v>
                </c:pt>
                <c:pt idx="1">
                  <c:v>2282</c:v>
                </c:pt>
                <c:pt idx="2">
                  <c:v>6107</c:v>
                </c:pt>
                <c:pt idx="3">
                  <c:v>1834</c:v>
                </c:pt>
                <c:pt idx="4">
                  <c:v>27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723972"/>
            </a:solidFill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OM</c:v>
                </c:pt>
                <c:pt idx="1">
                  <c:v>Refus de Tri</c:v>
                </c:pt>
                <c:pt idx="2">
                  <c:v>DIB</c:v>
                </c:pt>
                <c:pt idx="3">
                  <c:v>OM</c:v>
                </c:pt>
                <c:pt idx="4">
                  <c:v>DIB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72570</c:v>
                </c:pt>
                <c:pt idx="1">
                  <c:v>2776</c:v>
                </c:pt>
                <c:pt idx="2">
                  <c:v>6754</c:v>
                </c:pt>
                <c:pt idx="3">
                  <c:v>6949</c:v>
                </c:pt>
                <c:pt idx="4">
                  <c:v>1024</c:v>
                </c:pt>
              </c:numCache>
            </c:numRef>
          </c:val>
        </c:ser>
        <c:ser>
          <c:idx val="2"/>
          <c:order val="2"/>
          <c:tx>
            <c:strRef>
              <c:f>label 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f543f"/>
            </a:solidFill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OM</c:v>
                </c:pt>
                <c:pt idx="1">
                  <c:v>Refus de Tri</c:v>
                </c:pt>
                <c:pt idx="2">
                  <c:v>DIB</c:v>
                </c:pt>
                <c:pt idx="3">
                  <c:v>OM</c:v>
                </c:pt>
                <c:pt idx="4">
                  <c:v>DIB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71780</c:v>
                </c:pt>
                <c:pt idx="1">
                  <c:v>2173</c:v>
                </c:pt>
                <c:pt idx="2">
                  <c:v>6204</c:v>
                </c:pt>
                <c:pt idx="3">
                  <c:v>8578</c:v>
                </c:pt>
                <c:pt idx="4">
                  <c:v>2576</c:v>
                </c:pt>
              </c:numCache>
            </c:numRef>
          </c:val>
        </c:ser>
        <c:ser>
          <c:idx val="3"/>
          <c:order val="3"/>
          <c:tx>
            <c:strRef>
              <c:f>label 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98d20"/>
            </a:solidFill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OM</c:v>
                </c:pt>
                <c:pt idx="1">
                  <c:v>Refus de Tri</c:v>
                </c:pt>
                <c:pt idx="2">
                  <c:v>DIB</c:v>
                </c:pt>
                <c:pt idx="3">
                  <c:v>OM</c:v>
                </c:pt>
                <c:pt idx="4">
                  <c:v>DIB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67767</c:v>
                </c:pt>
                <c:pt idx="1">
                  <c:v>2158</c:v>
                </c:pt>
                <c:pt idx="2">
                  <c:v>6955</c:v>
                </c:pt>
                <c:pt idx="3">
                  <c:v>9840</c:v>
                </c:pt>
                <c:pt idx="4">
                  <c:v>6994</c:v>
                </c:pt>
              </c:numCache>
            </c:numRef>
          </c:val>
        </c:ser>
        <c:ser>
          <c:idx val="4"/>
          <c:order val="4"/>
          <c:tx>
            <c:strRef>
              <c:f>label 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b3b1ae"/>
            </a:solidFill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OM</c:v>
                </c:pt>
                <c:pt idx="1">
                  <c:v>Refus de Tri</c:v>
                </c:pt>
                <c:pt idx="2">
                  <c:v>DIB</c:v>
                </c:pt>
                <c:pt idx="3">
                  <c:v>OM</c:v>
                </c:pt>
                <c:pt idx="4">
                  <c:v>DIB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5"/>
                <c:pt idx="0">
                  <c:v>63025</c:v>
                </c:pt>
                <c:pt idx="1">
                  <c:v>2038</c:v>
                </c:pt>
                <c:pt idx="2">
                  <c:v>7903</c:v>
                </c:pt>
                <c:pt idx="3">
                  <c:v>9460</c:v>
                </c:pt>
                <c:pt idx="4">
                  <c:v>6593</c:v>
                </c:pt>
              </c:numCache>
            </c:numRef>
          </c:val>
        </c:ser>
        <c:ser>
          <c:idx val="5"/>
          <c:order val="5"/>
          <c:tx>
            <c:strRef>
              <c:f>label 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6ca7b7"/>
            </a:solidFill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OM</c:v>
                </c:pt>
                <c:pt idx="1">
                  <c:v>Refus de Tri</c:v>
                </c:pt>
                <c:pt idx="2">
                  <c:v>DIB</c:v>
                </c:pt>
                <c:pt idx="3">
                  <c:v>OM</c:v>
                </c:pt>
                <c:pt idx="4">
                  <c:v>DIB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5"/>
                <c:pt idx="0">
                  <c:v>60624</c:v>
                </c:pt>
                <c:pt idx="1">
                  <c:v>2160</c:v>
                </c:pt>
                <c:pt idx="2">
                  <c:v>10267</c:v>
                </c:pt>
                <c:pt idx="3">
                  <c:v>2853</c:v>
                </c:pt>
                <c:pt idx="4">
                  <c:v>2187</c:v>
                </c:pt>
              </c:numCache>
            </c:numRef>
          </c:val>
        </c:ser>
        <c:ser>
          <c:idx val="6"/>
          <c:order val="6"/>
          <c:tx>
            <c:strRef>
              <c:f>label 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d08eb1"/>
            </a:solidFill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OM</c:v>
                </c:pt>
                <c:pt idx="1">
                  <c:v>Refus de Tri</c:v>
                </c:pt>
                <c:pt idx="2">
                  <c:v>DIB</c:v>
                </c:pt>
                <c:pt idx="3">
                  <c:v>OM</c:v>
                </c:pt>
                <c:pt idx="4">
                  <c:v>DIB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5"/>
                <c:pt idx="0">
                  <c:v>58858.6</c:v>
                </c:pt>
                <c:pt idx="1">
                  <c:v>2215.3</c:v>
                </c:pt>
                <c:pt idx="2">
                  <c:v>8408.7</c:v>
                </c:pt>
                <c:pt idx="3">
                  <c:v>409.14</c:v>
                </c:pt>
                <c:pt idx="4">
                  <c:v>16282.26</c:v>
                </c:pt>
              </c:numCache>
            </c:numRef>
          </c:val>
        </c:ser>
        <c:ser>
          <c:idx val="7"/>
          <c:order val="7"/>
          <c:tx>
            <c:strRef>
              <c:f>label 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98fa9"/>
            </a:solidFill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OM</c:v>
                </c:pt>
                <c:pt idx="1">
                  <c:v>Refus de Tri</c:v>
                </c:pt>
                <c:pt idx="2">
                  <c:v>DIB</c:v>
                </c:pt>
                <c:pt idx="3">
                  <c:v>OM</c:v>
                </c:pt>
                <c:pt idx="4">
                  <c:v>DIB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5"/>
                <c:pt idx="0">
                  <c:v>58625</c:v>
                </c:pt>
                <c:pt idx="1">
                  <c:v>2085</c:v>
                </c:pt>
                <c:pt idx="2">
                  <c:v>8478</c:v>
                </c:pt>
                <c:pt idx="3">
                  <c:v>620</c:v>
                </c:pt>
                <c:pt idx="4">
                  <c:v>12738</c:v>
                </c:pt>
              </c:numCache>
            </c:numRef>
          </c:val>
        </c:ser>
        <c:ser>
          <c:idx val="8"/>
          <c:order val="8"/>
          <c:tx>
            <c:strRef>
              <c:f>label 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e9991"/>
            </a:solidFill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OM</c:v>
                </c:pt>
                <c:pt idx="1">
                  <c:v>Refus de Tri</c:v>
                </c:pt>
                <c:pt idx="2">
                  <c:v>DIB</c:v>
                </c:pt>
                <c:pt idx="3">
                  <c:v>OM</c:v>
                </c:pt>
                <c:pt idx="4">
                  <c:v>DIB</c:v>
                </c:pt>
              </c:strCache>
            </c:strRef>
          </c:cat>
          <c:val>
            <c:numRef>
              <c:f>8</c:f>
              <c:numCache>
                <c:formatCode>General</c:formatCode>
                <c:ptCount val="5"/>
                <c:pt idx="0">
                  <c:v>60063</c:v>
                </c:pt>
                <c:pt idx="1">
                  <c:v>2308</c:v>
                </c:pt>
                <c:pt idx="2">
                  <c:v>10398</c:v>
                </c:pt>
                <c:pt idx="3">
                  <c:v>2969</c:v>
                </c:pt>
                <c:pt idx="4">
                  <c:v>15218</c:v>
                </c:pt>
              </c:numCache>
            </c:numRef>
          </c:val>
        </c:ser>
        <c:gapWidth val="150"/>
        <c:axId val="21437"/>
        <c:axId val="17125"/>
      </c:barChart>
      <c:catAx>
        <c:axId val="2143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7125"/>
        <c:crossesAt val="0"/>
        <c:auto val="1"/>
        <c:lblAlgn val="ctr"/>
        <c:lblOffset val="100"/>
      </c:catAx>
      <c:valAx>
        <c:axId val="17125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1437"/>
        <c:crossesAt val="0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10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>
                <a:solidFill>
                  <a:srgbClr val="000000"/>
                </a:solidFill>
                <a:latin typeface="Calibri"/>
              </a:rPr>
              <a:t>NH3 (mg/Nm3)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Ligne 2</c:v>
                </c:pt>
              </c:strCache>
            </c:strRef>
          </c:tx>
          <c:spPr>
            <a:solidFill>
              <a:srgbClr val="c03e8e"/>
            </a:solidFill>
            <a:ln>
              <a:solidFill>
                <a:srgbClr val="c03e8e"/>
              </a:solidFill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4.03</c:v>
                </c:pt>
                <c:pt idx="1">
                  <c:v>4.3</c:v>
                </c:pt>
                <c:pt idx="2">
                  <c:v>4.97</c:v>
                </c:pt>
                <c:pt idx="3">
                  <c:v>5.56</c:v>
                </c:pt>
                <c:pt idx="4">
                  <c:v>6.02</c:v>
                </c:pt>
                <c:pt idx="5">
                  <c:v>0</c:v>
                </c:pt>
                <c:pt idx="6">
                  <c:v>3.18</c:v>
                </c:pt>
                <c:pt idx="7">
                  <c:v>7.88</c:v>
                </c:pt>
                <c:pt idx="8">
                  <c:v>2.7</c:v>
                </c:pt>
                <c:pt idx="9">
                  <c:v>3.37</c:v>
                </c:pt>
                <c:pt idx="10">
                  <c:v>3.66</c:v>
                </c:pt>
                <c:pt idx="11">
                  <c:v>3.04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Ligne 3</c:v>
                </c:pt>
              </c:strCache>
            </c:strRef>
          </c:tx>
          <c:spPr>
            <a:solidFill>
              <a:srgbClr val="e95f47"/>
            </a:solidFill>
            <a:ln>
              <a:solidFill>
                <a:srgbClr val="e95f47"/>
              </a:solidFill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1.49</c:v>
                </c:pt>
                <c:pt idx="1">
                  <c:v>3.27</c:v>
                </c:pt>
                <c:pt idx="2">
                  <c:v>1.35</c:v>
                </c:pt>
                <c:pt idx="3">
                  <c:v>2.22</c:v>
                </c:pt>
                <c:pt idx="4">
                  <c:v>0.41</c:v>
                </c:pt>
                <c:pt idx="5">
                  <c:v>0.08</c:v>
                </c:pt>
                <c:pt idx="6">
                  <c:v>0.02</c:v>
                </c:pt>
                <c:pt idx="7">
                  <c:v>0.1</c:v>
                </c:pt>
                <c:pt idx="8">
                  <c:v>0.19</c:v>
                </c:pt>
                <c:pt idx="9">
                  <c:v>0.5</c:v>
                </c:pt>
                <c:pt idx="10">
                  <c:v>0.73</c:v>
                </c:pt>
                <c:pt idx="11">
                  <c:v>0.48</c:v>
                </c:pt>
              </c:numCache>
            </c:numRef>
          </c:val>
        </c:ser>
        <c:gapWidth val="150"/>
        <c:axId val="4866"/>
        <c:axId val="23328"/>
      </c:barChart>
      <c:lineChart>
        <c:grouping val="standard"/>
        <c:ser>
          <c:idx val="0"/>
          <c:order val="0"/>
          <c:tx>
            <c:strRef>
              <c:f>label 3</c:f>
              <c:strCache>
                <c:ptCount val="1"/>
                <c:pt idx="0">
                  <c:v>Seuil</c:v>
                </c:pt>
              </c:strCache>
            </c:strRef>
          </c:tx>
          <c:spPr>
            <a:solidFill>
              <a:srgbClr val="804080"/>
            </a:solidFill>
            <a:ln w="38160">
              <a:solidFill>
                <a:srgbClr val="804080"/>
              </a:solidFill>
              <a:round/>
            </a:ln>
          </c:spPr>
          <c:marker>
            <c:symbol val="none"/>
          </c:marker>
          <c:dLbls>
            <c:dLbl>
              <c:idx val="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</c:numCache>
            </c:numRef>
          </c:val>
        </c:ser>
        <c:marker val="0"/>
        <c:axId val="11486"/>
        <c:axId val="29900"/>
      </c:lineChart>
      <c:catAx>
        <c:axId val="486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3328"/>
        <c:crossesAt val="0"/>
        <c:auto val="1"/>
        <c:lblAlgn val="ctr"/>
        <c:lblOffset val="100"/>
      </c:catAx>
      <c:valAx>
        <c:axId val="23328"/>
        <c:scaling>
          <c:orientation val="minMax"/>
          <c:max val="35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4866"/>
        <c:crossesAt val="0"/>
        <c:majorUnit val="5"/>
      </c:valAx>
      <c:catAx>
        <c:axId val="1148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9900"/>
        <c:crossesAt val="0"/>
        <c:auto val="1"/>
        <c:lblAlgn val="ctr"/>
        <c:lblOffset val="100"/>
      </c:catAx>
      <c:valAx>
        <c:axId val="29900"/>
        <c:scaling>
          <c:orientation val="minMax"/>
          <c:max val="35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1486"/>
        <c:crossesAt val="0"/>
        <c:majorUnit val="5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1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>
                <a:solidFill>
                  <a:srgbClr val="000000"/>
                </a:solidFill>
                <a:latin typeface="Calibri"/>
              </a:rPr>
              <a:t>Dioxines et Furannes (en I-TEQ ng/Nm3)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Ligne 2</c:v>
                </c:pt>
              </c:strCache>
            </c:strRef>
          </c:tx>
          <c:spPr>
            <a:solidFill>
              <a:srgbClr val="c03e8e"/>
            </a:solidFill>
            <a:ln>
              <a:noFill/>
            </a:ln>
          </c:spPr>
          <c:cat>
            <c:strRef>
              <c:f>categories</c:f>
              <c:strCache>
                <c:ptCount val="13"/>
                <c:pt idx="0">
                  <c:v>12/01/16</c:v>
                </c:pt>
                <c:pt idx="1">
                  <c:v>09/02/2016</c:v>
                </c:pt>
                <c:pt idx="2">
                  <c:v>08/03/2016</c:v>
                </c:pt>
                <c:pt idx="3">
                  <c:v>05/04/2016</c:v>
                </c:pt>
                <c:pt idx="4">
                  <c:v>04/05/2016</c:v>
                </c:pt>
                <c:pt idx="5">
                  <c:v>31/05/2016</c:v>
                </c:pt>
                <c:pt idx="6">
                  <c:v>27/06/2016</c:v>
                </c:pt>
                <c:pt idx="7">
                  <c:v>10/08/2016</c:v>
                </c:pt>
                <c:pt idx="8">
                  <c:v>02/09/2016</c:v>
                </c:pt>
                <c:pt idx="9">
                  <c:v>20/09/2016</c:v>
                </c:pt>
                <c:pt idx="10">
                  <c:v>18/10/2016</c:v>
                </c:pt>
                <c:pt idx="11">
                  <c:v>15/11/2016</c:v>
                </c:pt>
                <c:pt idx="12">
                  <c:v>12/12/2016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0.012</c:v>
                </c:pt>
                <c:pt idx="1">
                  <c:v>0.015</c:v>
                </c:pt>
                <c:pt idx="2">
                  <c:v>0.007</c:v>
                </c:pt>
                <c:pt idx="3">
                  <c:v>0.005</c:v>
                </c:pt>
                <c:pt idx="4">
                  <c:v>0.009</c:v>
                </c:pt>
                <c:pt idx="5">
                  <c:v>0.007</c:v>
                </c:pt>
                <c:pt idx="6">
                  <c:v>0</c:v>
                </c:pt>
                <c:pt idx="7">
                  <c:v>0.002</c:v>
                </c:pt>
                <c:pt idx="8">
                  <c:v>0.009</c:v>
                </c:pt>
                <c:pt idx="9">
                  <c:v>0.004</c:v>
                </c:pt>
                <c:pt idx="10">
                  <c:v>0.002</c:v>
                </c:pt>
                <c:pt idx="11">
                  <c:v>0.003</c:v>
                </c:pt>
                <c:pt idx="12">
                  <c:v>0.0003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Ligne 3</c:v>
                </c:pt>
              </c:strCache>
            </c:strRef>
          </c:tx>
          <c:spPr>
            <a:solidFill>
              <a:srgbClr val="e95f47"/>
            </a:solidFill>
            <a:ln>
              <a:solidFill>
                <a:srgbClr val="e95f47"/>
              </a:solidFill>
            </a:ln>
          </c:spPr>
          <c:cat>
            <c:strRef>
              <c:f>categories</c:f>
              <c:strCache>
                <c:ptCount val="13"/>
                <c:pt idx="0">
                  <c:v>12/01/16</c:v>
                </c:pt>
                <c:pt idx="1">
                  <c:v>09/02/2016</c:v>
                </c:pt>
                <c:pt idx="2">
                  <c:v>08/03/2016</c:v>
                </c:pt>
                <c:pt idx="3">
                  <c:v>05/04/2016</c:v>
                </c:pt>
                <c:pt idx="4">
                  <c:v>04/05/2016</c:v>
                </c:pt>
                <c:pt idx="5">
                  <c:v>31/05/2016</c:v>
                </c:pt>
                <c:pt idx="6">
                  <c:v>27/06/2016</c:v>
                </c:pt>
                <c:pt idx="7">
                  <c:v>10/08/2016</c:v>
                </c:pt>
                <c:pt idx="8">
                  <c:v>02/09/2016</c:v>
                </c:pt>
                <c:pt idx="9">
                  <c:v>20/09/2016</c:v>
                </c:pt>
                <c:pt idx="10">
                  <c:v>18/10/2016</c:v>
                </c:pt>
                <c:pt idx="11">
                  <c:v>15/11/2016</c:v>
                </c:pt>
                <c:pt idx="12">
                  <c:v>12/12/2016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0.019</c:v>
                </c:pt>
                <c:pt idx="1">
                  <c:v>0.001</c:v>
                </c:pt>
                <c:pt idx="2">
                  <c:v>0.016</c:v>
                </c:pt>
                <c:pt idx="3">
                  <c:v>0.007</c:v>
                </c:pt>
                <c:pt idx="4">
                  <c:v>0.002</c:v>
                </c:pt>
                <c:pt idx="5">
                  <c:v>0.002</c:v>
                </c:pt>
                <c:pt idx="6">
                  <c:v>0.005</c:v>
                </c:pt>
                <c:pt idx="7">
                  <c:v>0.005</c:v>
                </c:pt>
                <c:pt idx="8">
                  <c:v>0.012</c:v>
                </c:pt>
                <c:pt idx="9">
                  <c:v>0.01</c:v>
                </c:pt>
                <c:pt idx="10">
                  <c:v>0.015</c:v>
                </c:pt>
                <c:pt idx="11">
                  <c:v>0.006</c:v>
                </c:pt>
                <c:pt idx="12">
                  <c:v>0.003</c:v>
                </c:pt>
              </c:numCache>
            </c:numRef>
          </c:val>
        </c:ser>
        <c:gapWidth val="150"/>
        <c:axId val="29500"/>
        <c:axId val="3123"/>
      </c:barChart>
      <c:lineChart>
        <c:grouping val="standard"/>
        <c:ser>
          <c:idx val="0"/>
          <c:order val="0"/>
          <c:tx>
            <c:strRef>
              <c:f>label 3</c:f>
              <c:strCache>
                <c:ptCount val="1"/>
                <c:pt idx="0">
                  <c:v>Seuil</c:v>
                </c:pt>
              </c:strCache>
            </c:strRef>
          </c:tx>
          <c:spPr>
            <a:solidFill>
              <a:srgbClr val="804080"/>
            </a:solidFill>
            <a:ln w="28440">
              <a:solidFill>
                <a:srgbClr val="804080"/>
              </a:solidFill>
              <a:round/>
            </a:ln>
          </c:spPr>
          <c:marker>
            <c:symbol val="none"/>
          </c:marker>
          <c:dLbls>
            <c:dLbl>
              <c:idx val="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2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</c:dLbls>
          <c:cat>
            <c:strRef>
              <c:f>categories</c:f>
              <c:strCache>
                <c:ptCount val="13"/>
                <c:pt idx="0">
                  <c:v>12/01/16</c:v>
                </c:pt>
                <c:pt idx="1">
                  <c:v>09/02/2016</c:v>
                </c:pt>
                <c:pt idx="2">
                  <c:v>08/03/2016</c:v>
                </c:pt>
                <c:pt idx="3">
                  <c:v>05/04/2016</c:v>
                </c:pt>
                <c:pt idx="4">
                  <c:v>04/05/2016</c:v>
                </c:pt>
                <c:pt idx="5">
                  <c:v>31/05/2016</c:v>
                </c:pt>
                <c:pt idx="6">
                  <c:v>27/06/2016</c:v>
                </c:pt>
                <c:pt idx="7">
                  <c:v>10/08/2016</c:v>
                </c:pt>
                <c:pt idx="8">
                  <c:v>02/09/2016</c:v>
                </c:pt>
                <c:pt idx="9">
                  <c:v>20/09/2016</c:v>
                </c:pt>
                <c:pt idx="10">
                  <c:v>18/10/2016</c:v>
                </c:pt>
                <c:pt idx="11">
                  <c:v>15/11/2016</c:v>
                </c:pt>
                <c:pt idx="12">
                  <c:v>12/12/2016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</c:numCache>
            </c:numRef>
          </c:val>
        </c:ser>
        <c:marker val="0"/>
        <c:axId val="32686"/>
        <c:axId val="14473"/>
      </c:lineChart>
      <c:catAx>
        <c:axId val="295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3123"/>
        <c:crossesAt val="0"/>
        <c:auto val="1"/>
        <c:lblAlgn val="ctr"/>
        <c:lblOffset val="100"/>
      </c:catAx>
      <c:valAx>
        <c:axId val="312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9500"/>
        <c:crossesAt val="0"/>
      </c:valAx>
      <c:catAx>
        <c:axId val="3268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4473"/>
        <c:crossesAt val="0"/>
        <c:auto val="1"/>
        <c:lblAlgn val="ctr"/>
        <c:lblOffset val="100"/>
      </c:catAx>
      <c:valAx>
        <c:axId val="1447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32686"/>
        <c:crossesAt val="0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2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L2 : VLE 30 minutes (h)</c:v>
                </c:pt>
              </c:strCache>
            </c:strRef>
          </c:tx>
          <c:spPr>
            <a:solidFill>
              <a:srgbClr val="2c6878"/>
            </a:solidFill>
            <a:ln>
              <a:noFill/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5</c:v>
                </c:pt>
                <c:pt idx="1">
                  <c:v>0</c:v>
                </c:pt>
                <c:pt idx="2">
                  <c:v>4.5</c:v>
                </c:pt>
                <c:pt idx="3">
                  <c:v>5.5</c:v>
                </c:pt>
                <c:pt idx="4">
                  <c:v>4.5</c:v>
                </c:pt>
                <c:pt idx="5">
                  <c:v>0</c:v>
                </c:pt>
                <c:pt idx="6">
                  <c:v>10.5</c:v>
                </c:pt>
                <c:pt idx="7">
                  <c:v>6</c:v>
                </c:pt>
                <c:pt idx="8">
                  <c:v>5</c:v>
                </c:pt>
                <c:pt idx="9">
                  <c:v>9.5</c:v>
                </c:pt>
                <c:pt idx="10">
                  <c:v>5.5</c:v>
                </c:pt>
                <c:pt idx="11">
                  <c:v>2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L3 : VLE 30 minutes (h)</c:v>
                </c:pt>
              </c:strCache>
            </c:strRef>
          </c:tx>
          <c:spPr>
            <a:solidFill>
              <a:srgbClr val="afd7e2"/>
            </a:solidFill>
            <a:ln>
              <a:noFill/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5.5</c:v>
                </c:pt>
                <c:pt idx="1">
                  <c:v>3</c:v>
                </c:pt>
                <c:pt idx="2">
                  <c:v>7</c:v>
                </c:pt>
                <c:pt idx="3">
                  <c:v>2.5</c:v>
                </c:pt>
                <c:pt idx="4">
                  <c:v>5.5</c:v>
                </c:pt>
                <c:pt idx="5">
                  <c:v>5</c:v>
                </c:pt>
                <c:pt idx="6">
                  <c:v>4.5</c:v>
                </c:pt>
                <c:pt idx="7">
                  <c:v>1.5</c:v>
                </c:pt>
                <c:pt idx="8">
                  <c:v>0</c:v>
                </c:pt>
                <c:pt idx="9">
                  <c:v>4</c:v>
                </c:pt>
                <c:pt idx="10">
                  <c:v>3.5</c:v>
                </c:pt>
                <c:pt idx="11">
                  <c:v>1.5</c:v>
                </c:pt>
              </c:numCache>
            </c:numRef>
          </c:val>
        </c:ser>
        <c:gapWidth val="150"/>
        <c:axId val="11696"/>
        <c:axId val="10232"/>
      </c:barChart>
      <c:catAx>
        <c:axId val="116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0232"/>
        <c:crossesAt val="0"/>
        <c:auto val="1"/>
        <c:lblAlgn val="ctr"/>
        <c:lblOffset val="100"/>
      </c:catAx>
      <c:valAx>
        <c:axId val="10232"/>
        <c:scaling>
          <c:orientation val="minMax"/>
        </c:scaling>
        <c:delete val="0"/>
        <c:axPos val="l"/>
        <c:majorGridlines>
          <c:spPr>
            <a:ln w="9360">
              <a:solidFill>
                <a:srgbClr val="bfbfbf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1696"/>
        <c:crossesAt val="0"/>
      </c:valAx>
      <c:spPr>
        <a:solidFill>
          <a:srgbClr val="ffffff"/>
        </a:solidFill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3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>
                <a:solidFill>
                  <a:srgbClr val="000000"/>
                </a:solidFill>
                <a:latin typeface="Calibri"/>
              </a:rPr>
              <a:t>Poussières totales (mg/Nm3)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Ligne 2</c:v>
                </c:pt>
              </c:strCache>
            </c:strRef>
          </c:tx>
          <c:spPr>
            <a:solidFill>
              <a:srgbClr val="c03e8e"/>
            </a:solidFill>
            <a:ln>
              <a:noFill/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0.86</c:v>
                </c:pt>
                <c:pt idx="1">
                  <c:v>0.84</c:v>
                </c:pt>
                <c:pt idx="2">
                  <c:v>0.7</c:v>
                </c:pt>
                <c:pt idx="3">
                  <c:v>0.77</c:v>
                </c:pt>
                <c:pt idx="4">
                  <c:v>1.37</c:v>
                </c:pt>
                <c:pt idx="5">
                  <c:v>0</c:v>
                </c:pt>
                <c:pt idx="6">
                  <c:v>3.87</c:v>
                </c:pt>
                <c:pt idx="7">
                  <c:v>3.58</c:v>
                </c:pt>
                <c:pt idx="8">
                  <c:v>3.42</c:v>
                </c:pt>
                <c:pt idx="9">
                  <c:v>3.47</c:v>
                </c:pt>
                <c:pt idx="10">
                  <c:v>3.64</c:v>
                </c:pt>
                <c:pt idx="11">
                  <c:v>3.4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Ligne 3</c:v>
                </c:pt>
              </c:strCache>
            </c:strRef>
          </c:tx>
          <c:spPr>
            <a:solidFill>
              <a:srgbClr val="e95f47"/>
            </a:solidFill>
            <a:ln>
              <a:noFill/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1.77</c:v>
                </c:pt>
                <c:pt idx="1">
                  <c:v>1.61</c:v>
                </c:pt>
                <c:pt idx="2">
                  <c:v>1.04</c:v>
                </c:pt>
                <c:pt idx="3">
                  <c:v>0.96</c:v>
                </c:pt>
                <c:pt idx="4">
                  <c:v>2.87</c:v>
                </c:pt>
                <c:pt idx="5">
                  <c:v>6.48</c:v>
                </c:pt>
                <c:pt idx="6">
                  <c:v>6.95</c:v>
                </c:pt>
                <c:pt idx="7">
                  <c:v>4.92</c:v>
                </c:pt>
                <c:pt idx="8">
                  <c:v>3.23</c:v>
                </c:pt>
                <c:pt idx="9">
                  <c:v>5.41</c:v>
                </c:pt>
                <c:pt idx="10">
                  <c:v>2.75</c:v>
                </c:pt>
                <c:pt idx="11">
                  <c:v>2.24</c:v>
                </c:pt>
              </c:numCache>
            </c:numRef>
          </c:val>
        </c:ser>
        <c:gapWidth val="150"/>
        <c:axId val="7892"/>
        <c:axId val="2070"/>
      </c:barChart>
      <c:lineChart>
        <c:grouping val="standard"/>
        <c:ser>
          <c:idx val="0"/>
          <c:order val="0"/>
          <c:tx>
            <c:strRef>
              <c:f>label 3</c:f>
              <c:strCache>
                <c:ptCount val="1"/>
                <c:pt idx="0">
                  <c:v>Seuil</c:v>
                </c:pt>
              </c:strCache>
            </c:strRef>
          </c:tx>
          <c:spPr>
            <a:solidFill>
              <a:srgbClr val="804080"/>
            </a:solidFill>
            <a:ln w="38160">
              <a:solidFill>
                <a:srgbClr val="804080"/>
              </a:solidFill>
              <a:round/>
            </a:ln>
          </c:spPr>
          <c:marker>
            <c:symbol val="none"/>
          </c:marker>
          <c:dLbls>
            <c:dLbl>
              <c:idx val="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</c:ser>
        <c:marker val="0"/>
        <c:axId val="9725"/>
        <c:axId val="13751"/>
      </c:lineChart>
      <c:catAx>
        <c:axId val="78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070"/>
        <c:crossesAt val="0"/>
        <c:auto val="1"/>
        <c:lblAlgn val="ctr"/>
        <c:lblOffset val="100"/>
      </c:catAx>
      <c:valAx>
        <c:axId val="207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7892"/>
        <c:crossesAt val="0"/>
      </c:valAx>
      <c:catAx>
        <c:axId val="972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3751"/>
        <c:crossesAt val="0"/>
        <c:auto val="1"/>
        <c:lblAlgn val="ctr"/>
        <c:lblOffset val="100"/>
      </c:catAx>
      <c:valAx>
        <c:axId val="13751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9725"/>
        <c:crossesAt val="0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4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>
                <a:solidFill>
                  <a:srgbClr val="000000"/>
                </a:solidFill>
                <a:latin typeface="Calibri"/>
              </a:rPr>
              <a:t>HCl (mg/Nm3)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Ligne 2</c:v>
                </c:pt>
              </c:strCache>
            </c:strRef>
          </c:tx>
          <c:spPr>
            <a:solidFill>
              <a:srgbClr val="c03e8e"/>
            </a:solidFill>
            <a:ln>
              <a:solidFill>
                <a:srgbClr val="c03e8e"/>
              </a:solidFill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5.7</c:v>
                </c:pt>
                <c:pt idx="1">
                  <c:v>5.94</c:v>
                </c:pt>
                <c:pt idx="2">
                  <c:v>7.41</c:v>
                </c:pt>
                <c:pt idx="3">
                  <c:v>6.32</c:v>
                </c:pt>
                <c:pt idx="4">
                  <c:v>5.23</c:v>
                </c:pt>
                <c:pt idx="5">
                  <c:v>0</c:v>
                </c:pt>
                <c:pt idx="6">
                  <c:v>4.89</c:v>
                </c:pt>
                <c:pt idx="7">
                  <c:v>3.12</c:v>
                </c:pt>
                <c:pt idx="8">
                  <c:v>5.51</c:v>
                </c:pt>
                <c:pt idx="9">
                  <c:v>5.04</c:v>
                </c:pt>
                <c:pt idx="10">
                  <c:v>5.3</c:v>
                </c:pt>
                <c:pt idx="11">
                  <c:v>5.69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Ligne 3</c:v>
                </c:pt>
              </c:strCache>
            </c:strRef>
          </c:tx>
          <c:spPr>
            <a:solidFill>
              <a:srgbClr val="e95f47"/>
            </a:solidFill>
            <a:ln>
              <a:solidFill>
                <a:srgbClr val="e95f47"/>
              </a:solidFill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7.38</c:v>
                </c:pt>
                <c:pt idx="1">
                  <c:v>6.79</c:v>
                </c:pt>
                <c:pt idx="2">
                  <c:v>8.48</c:v>
                </c:pt>
                <c:pt idx="3">
                  <c:v>6.99</c:v>
                </c:pt>
                <c:pt idx="4">
                  <c:v>7.45</c:v>
                </c:pt>
                <c:pt idx="5">
                  <c:v>7.58</c:v>
                </c:pt>
                <c:pt idx="6">
                  <c:v>6.98</c:v>
                </c:pt>
                <c:pt idx="7">
                  <c:v>6.83</c:v>
                </c:pt>
                <c:pt idx="8">
                  <c:v>6.12</c:v>
                </c:pt>
                <c:pt idx="9">
                  <c:v>7.11</c:v>
                </c:pt>
                <c:pt idx="10">
                  <c:v>6.46</c:v>
                </c:pt>
                <c:pt idx="11">
                  <c:v>0.55</c:v>
                </c:pt>
              </c:numCache>
            </c:numRef>
          </c:val>
        </c:ser>
        <c:gapWidth val="150"/>
        <c:axId val="9961"/>
        <c:axId val="7200"/>
      </c:barChart>
      <c:lineChart>
        <c:grouping val="standard"/>
        <c:ser>
          <c:idx val="0"/>
          <c:order val="0"/>
          <c:tx>
            <c:strRef>
              <c:f>label 3</c:f>
              <c:strCache>
                <c:ptCount val="1"/>
                <c:pt idx="0">
                  <c:v>Seuil</c:v>
                </c:pt>
              </c:strCache>
            </c:strRef>
          </c:tx>
          <c:spPr>
            <a:solidFill>
              <a:srgbClr val="804080"/>
            </a:solidFill>
            <a:ln w="38160">
              <a:solidFill>
                <a:srgbClr val="804080"/>
              </a:solidFill>
              <a:round/>
            </a:ln>
          </c:spPr>
          <c:marker>
            <c:symbol val="none"/>
          </c:marker>
          <c:dLbls>
            <c:dLbl>
              <c:idx val="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</c:ser>
        <c:marker val="0"/>
        <c:axId val="9290"/>
        <c:axId val="19916"/>
      </c:lineChart>
      <c:catAx>
        <c:axId val="996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7200"/>
        <c:crossesAt val="0"/>
        <c:auto val="1"/>
        <c:lblAlgn val="ctr"/>
        <c:lblOffset val="100"/>
      </c:catAx>
      <c:valAx>
        <c:axId val="720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9961"/>
        <c:crossesAt val="0"/>
      </c:valAx>
      <c:catAx>
        <c:axId val="929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9916"/>
        <c:crossesAt val="0"/>
        <c:auto val="1"/>
        <c:lblAlgn val="ctr"/>
        <c:lblOffset val="100"/>
      </c:catAx>
      <c:valAx>
        <c:axId val="1991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9290"/>
        <c:crossesAt val="0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5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>
                <a:solidFill>
                  <a:srgbClr val="000000"/>
                </a:solidFill>
                <a:latin typeface="Calibri"/>
              </a:rPr>
              <a:t>HF (mg/Nm3)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Ligne 2</c:v>
                </c:pt>
              </c:strCache>
            </c:strRef>
          </c:tx>
          <c:spPr>
            <a:solidFill>
              <a:srgbClr val="c03e8e"/>
            </a:solidFill>
            <a:ln>
              <a:solidFill>
                <a:srgbClr val="c03e8e"/>
              </a:solidFill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0.11</c:v>
                </c:pt>
                <c:pt idx="1">
                  <c:v>0.11</c:v>
                </c:pt>
                <c:pt idx="2">
                  <c:v>0.1</c:v>
                </c:pt>
                <c:pt idx="3">
                  <c:v>0.14</c:v>
                </c:pt>
                <c:pt idx="4">
                  <c:v>0.13</c:v>
                </c:pt>
                <c:pt idx="5">
                  <c:v>0</c:v>
                </c:pt>
                <c:pt idx="6">
                  <c:v>0.15</c:v>
                </c:pt>
                <c:pt idx="7">
                  <c:v>0.15</c:v>
                </c:pt>
                <c:pt idx="8">
                  <c:v>0.13</c:v>
                </c:pt>
                <c:pt idx="9">
                  <c:v>0.13</c:v>
                </c:pt>
                <c:pt idx="10">
                  <c:v>0.14</c:v>
                </c:pt>
                <c:pt idx="11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Ligne 3</c:v>
                </c:pt>
              </c:strCache>
            </c:strRef>
          </c:tx>
          <c:spPr>
            <a:solidFill>
              <a:srgbClr val="e95f47"/>
            </a:solidFill>
            <a:ln>
              <a:solidFill>
                <a:srgbClr val="e95f47"/>
              </a:solidFill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0.44</c:v>
                </c:pt>
                <c:pt idx="1">
                  <c:v>0.38</c:v>
                </c:pt>
                <c:pt idx="2">
                  <c:v>0.47</c:v>
                </c:pt>
                <c:pt idx="3">
                  <c:v>0.43</c:v>
                </c:pt>
                <c:pt idx="4">
                  <c:v>0.21</c:v>
                </c:pt>
                <c:pt idx="5">
                  <c:v>0.2</c:v>
                </c:pt>
                <c:pt idx="6">
                  <c:v>0.21</c:v>
                </c:pt>
                <c:pt idx="7">
                  <c:v>0.19</c:v>
                </c:pt>
                <c:pt idx="8">
                  <c:v>0.15</c:v>
                </c:pt>
                <c:pt idx="9">
                  <c:v>0.14</c:v>
                </c:pt>
                <c:pt idx="10">
                  <c:v>0.16</c:v>
                </c:pt>
                <c:pt idx="11">
                  <c:v>0.29</c:v>
                </c:pt>
              </c:numCache>
            </c:numRef>
          </c:val>
        </c:ser>
        <c:gapWidth val="150"/>
        <c:axId val="24306"/>
        <c:axId val="18283"/>
      </c:barChart>
      <c:lineChart>
        <c:grouping val="standard"/>
        <c:ser>
          <c:idx val="0"/>
          <c:order val="0"/>
          <c:tx>
            <c:strRef>
              <c:f>label 3</c:f>
              <c:strCache>
                <c:ptCount val="1"/>
                <c:pt idx="0">
                  <c:v>Seuil</c:v>
                </c:pt>
              </c:strCache>
            </c:strRef>
          </c:tx>
          <c:spPr>
            <a:solidFill>
              <a:srgbClr val="804080"/>
            </a:solidFill>
            <a:ln w="38160">
              <a:solidFill>
                <a:srgbClr val="804080"/>
              </a:solidFill>
              <a:round/>
            </a:ln>
          </c:spPr>
          <c:marker>
            <c:symbol val="none"/>
          </c:marker>
          <c:dLbls>
            <c:dLbl>
              <c:idx val="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marker val="0"/>
        <c:axId val="11122"/>
        <c:axId val="4988"/>
      </c:lineChart>
      <c:catAx>
        <c:axId val="2430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8283"/>
        <c:crossesAt val="0"/>
        <c:auto val="1"/>
        <c:lblAlgn val="ctr"/>
        <c:lblOffset val="100"/>
      </c:catAx>
      <c:valAx>
        <c:axId val="1828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4306"/>
        <c:crossesAt val="0"/>
      </c:valAx>
      <c:catAx>
        <c:axId val="1112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4988"/>
        <c:crossesAt val="0"/>
        <c:auto val="1"/>
        <c:lblAlgn val="ctr"/>
        <c:lblOffset val="100"/>
      </c:catAx>
      <c:valAx>
        <c:axId val="498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1122"/>
        <c:crossesAt val="0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6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>
                <a:solidFill>
                  <a:srgbClr val="000000"/>
                </a:solidFill>
                <a:latin typeface="Calibri"/>
              </a:rPr>
              <a:t>SO2 (mg/Nm3)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Ligne 2</c:v>
                </c:pt>
              </c:strCache>
            </c:strRef>
          </c:tx>
          <c:spPr>
            <a:solidFill>
              <a:srgbClr val="c03e8e"/>
            </a:solidFill>
            <a:ln>
              <a:solidFill>
                <a:srgbClr val="c03e8e"/>
              </a:solidFill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31.7</c:v>
                </c:pt>
                <c:pt idx="1">
                  <c:v>26.8</c:v>
                </c:pt>
                <c:pt idx="2">
                  <c:v>27.45</c:v>
                </c:pt>
                <c:pt idx="3">
                  <c:v>23.47</c:v>
                </c:pt>
                <c:pt idx="4">
                  <c:v>23.35</c:v>
                </c:pt>
                <c:pt idx="5">
                  <c:v>0</c:v>
                </c:pt>
                <c:pt idx="6">
                  <c:v>32.03</c:v>
                </c:pt>
                <c:pt idx="7">
                  <c:v>26.76</c:v>
                </c:pt>
                <c:pt idx="8">
                  <c:v>19.19</c:v>
                </c:pt>
                <c:pt idx="9">
                  <c:v>23.46</c:v>
                </c:pt>
                <c:pt idx="10">
                  <c:v>23.13</c:v>
                </c:pt>
                <c:pt idx="11">
                  <c:v>23.01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Ligne 3</c:v>
                </c:pt>
              </c:strCache>
            </c:strRef>
          </c:tx>
          <c:spPr>
            <a:solidFill>
              <a:srgbClr val="e95f47"/>
            </a:solidFill>
            <a:ln>
              <a:solidFill>
                <a:srgbClr val="e95f47"/>
              </a:solidFill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12.12</c:v>
                </c:pt>
                <c:pt idx="1">
                  <c:v>11.75</c:v>
                </c:pt>
                <c:pt idx="2">
                  <c:v>16.01</c:v>
                </c:pt>
                <c:pt idx="3">
                  <c:v>13.83</c:v>
                </c:pt>
                <c:pt idx="4">
                  <c:v>22.12</c:v>
                </c:pt>
                <c:pt idx="5">
                  <c:v>25.31</c:v>
                </c:pt>
                <c:pt idx="6">
                  <c:v>20.91</c:v>
                </c:pt>
                <c:pt idx="7">
                  <c:v>24.63</c:v>
                </c:pt>
                <c:pt idx="8">
                  <c:v>13.44</c:v>
                </c:pt>
                <c:pt idx="9">
                  <c:v>24.03</c:v>
                </c:pt>
                <c:pt idx="10">
                  <c:v>28.77</c:v>
                </c:pt>
                <c:pt idx="11">
                  <c:v>27.14</c:v>
                </c:pt>
              </c:numCache>
            </c:numRef>
          </c:val>
        </c:ser>
        <c:gapWidth val="150"/>
        <c:axId val="6576"/>
        <c:axId val="7180"/>
      </c:barChart>
      <c:lineChart>
        <c:grouping val="standard"/>
        <c:ser>
          <c:idx val="0"/>
          <c:order val="0"/>
          <c:tx>
            <c:strRef>
              <c:f>label 3</c:f>
              <c:strCache>
                <c:ptCount val="1"/>
                <c:pt idx="0">
                  <c:v>Seuil</c:v>
                </c:pt>
              </c:strCache>
            </c:strRef>
          </c:tx>
          <c:spPr>
            <a:solidFill>
              <a:srgbClr val="804080"/>
            </a:solidFill>
            <a:ln w="38160">
              <a:solidFill>
                <a:srgbClr val="804080"/>
              </a:solidFill>
              <a:round/>
            </a:ln>
          </c:spPr>
          <c:marker>
            <c:symbol val="none"/>
          </c:marker>
          <c:dLbls>
            <c:dLbl>
              <c:idx val="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</c:numCache>
            </c:numRef>
          </c:val>
        </c:ser>
        <c:marker val="0"/>
        <c:axId val="9796"/>
        <c:axId val="8996"/>
      </c:lineChart>
      <c:catAx>
        <c:axId val="65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7180"/>
        <c:crossesAt val="0"/>
        <c:auto val="1"/>
        <c:lblAlgn val="ctr"/>
        <c:lblOffset val="100"/>
      </c:catAx>
      <c:valAx>
        <c:axId val="718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6576"/>
        <c:crossesAt val="0"/>
      </c:valAx>
      <c:catAx>
        <c:axId val="97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8996"/>
        <c:crossesAt val="0"/>
        <c:auto val="1"/>
        <c:lblAlgn val="ctr"/>
        <c:lblOffset val="100"/>
      </c:catAx>
      <c:valAx>
        <c:axId val="899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9796"/>
        <c:crossesAt val="0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7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>
                <a:solidFill>
                  <a:srgbClr val="000000"/>
                </a:solidFill>
                <a:latin typeface="Calibri"/>
              </a:rPr>
              <a:t>CO (mg/Nm3)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Ligne 2</c:v>
                </c:pt>
              </c:strCache>
            </c:strRef>
          </c:tx>
          <c:spPr>
            <a:solidFill>
              <a:srgbClr val="c03e8e"/>
            </a:solidFill>
            <a:ln>
              <a:solidFill>
                <a:srgbClr val="c03e8e"/>
              </a:solidFill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24.93</c:v>
                </c:pt>
                <c:pt idx="1">
                  <c:v>15.14</c:v>
                </c:pt>
                <c:pt idx="2">
                  <c:v>19.52</c:v>
                </c:pt>
                <c:pt idx="3">
                  <c:v>22.53</c:v>
                </c:pt>
                <c:pt idx="4">
                  <c:v>19.84</c:v>
                </c:pt>
                <c:pt idx="5">
                  <c:v>0</c:v>
                </c:pt>
                <c:pt idx="6">
                  <c:v>25.17</c:v>
                </c:pt>
                <c:pt idx="7">
                  <c:v>25.58</c:v>
                </c:pt>
                <c:pt idx="8">
                  <c:v>18.63</c:v>
                </c:pt>
                <c:pt idx="9">
                  <c:v>25.16</c:v>
                </c:pt>
                <c:pt idx="10">
                  <c:v>24.99</c:v>
                </c:pt>
                <c:pt idx="11">
                  <c:v>20.57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Ligne 3</c:v>
                </c:pt>
              </c:strCache>
            </c:strRef>
          </c:tx>
          <c:spPr>
            <a:solidFill>
              <a:srgbClr val="e95f47"/>
            </a:solidFill>
            <a:ln>
              <a:solidFill>
                <a:srgbClr val="e95f47"/>
              </a:solidFill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5.07</c:v>
                </c:pt>
                <c:pt idx="1">
                  <c:v>9.82</c:v>
                </c:pt>
                <c:pt idx="2">
                  <c:v>6.42</c:v>
                </c:pt>
                <c:pt idx="3">
                  <c:v>6.43</c:v>
                </c:pt>
                <c:pt idx="4">
                  <c:v>7.1</c:v>
                </c:pt>
                <c:pt idx="5">
                  <c:v>6.06</c:v>
                </c:pt>
                <c:pt idx="6">
                  <c:v>6.09</c:v>
                </c:pt>
                <c:pt idx="7">
                  <c:v>7.62</c:v>
                </c:pt>
                <c:pt idx="8">
                  <c:v>9.92</c:v>
                </c:pt>
                <c:pt idx="9">
                  <c:v>16.17</c:v>
                </c:pt>
                <c:pt idx="10">
                  <c:v>11.55</c:v>
                </c:pt>
                <c:pt idx="11">
                  <c:v>9.17</c:v>
                </c:pt>
              </c:numCache>
            </c:numRef>
          </c:val>
        </c:ser>
        <c:gapWidth val="150"/>
        <c:axId val="11161"/>
        <c:axId val="24553"/>
      </c:barChart>
      <c:lineChart>
        <c:grouping val="standard"/>
        <c:ser>
          <c:idx val="0"/>
          <c:order val="0"/>
          <c:tx>
            <c:strRef>
              <c:f>label 3</c:f>
              <c:strCache>
                <c:ptCount val="1"/>
                <c:pt idx="0">
                  <c:v>Seuil</c:v>
                </c:pt>
              </c:strCache>
            </c:strRef>
          </c:tx>
          <c:spPr>
            <a:solidFill>
              <a:srgbClr val="804080"/>
            </a:solidFill>
            <a:ln w="38160">
              <a:solidFill>
                <a:srgbClr val="804080"/>
              </a:solidFill>
              <a:round/>
            </a:ln>
          </c:spPr>
          <c:marker>
            <c:symbol val="none"/>
          </c:marker>
          <c:dLbls>
            <c:dLbl>
              <c:idx val="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</c:numCache>
            </c:numRef>
          </c:val>
        </c:ser>
        <c:marker val="0"/>
        <c:axId val="14622"/>
        <c:axId val="28029"/>
      </c:lineChart>
      <c:catAx>
        <c:axId val="1116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4553"/>
        <c:crossesAt val="0"/>
        <c:auto val="1"/>
        <c:lblAlgn val="ctr"/>
        <c:lblOffset val="100"/>
      </c:catAx>
      <c:valAx>
        <c:axId val="2455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1161"/>
        <c:crossesAt val="0"/>
      </c:valAx>
      <c:catAx>
        <c:axId val="1462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8029"/>
        <c:crossesAt val="0"/>
        <c:auto val="1"/>
        <c:lblAlgn val="ctr"/>
        <c:lblOffset val="100"/>
      </c:catAx>
      <c:valAx>
        <c:axId val="28029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4622"/>
        <c:crossesAt val="0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8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>
                <a:solidFill>
                  <a:srgbClr val="000000"/>
                </a:solidFill>
                <a:latin typeface="Calibri"/>
              </a:rPr>
              <a:t>COT (mg/Nm3)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Ligne 2</c:v>
                </c:pt>
              </c:strCache>
            </c:strRef>
          </c:tx>
          <c:spPr>
            <a:solidFill>
              <a:srgbClr val="c03e8e"/>
            </a:solidFill>
            <a:ln>
              <a:solidFill>
                <a:srgbClr val="c03e8e"/>
              </a:solidFill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0.12</c:v>
                </c:pt>
                <c:pt idx="1">
                  <c:v>0.1</c:v>
                </c:pt>
                <c:pt idx="2">
                  <c:v>0.32</c:v>
                </c:pt>
                <c:pt idx="3">
                  <c:v>0.13</c:v>
                </c:pt>
                <c:pt idx="4">
                  <c:v>0.64</c:v>
                </c:pt>
                <c:pt idx="5">
                  <c:v>0</c:v>
                </c:pt>
                <c:pt idx="6">
                  <c:v>0.34</c:v>
                </c:pt>
                <c:pt idx="7">
                  <c:v>0.16</c:v>
                </c:pt>
                <c:pt idx="8">
                  <c:v>0.2</c:v>
                </c:pt>
                <c:pt idx="9">
                  <c:v>0.17</c:v>
                </c:pt>
                <c:pt idx="10">
                  <c:v>0.19</c:v>
                </c:pt>
                <c:pt idx="11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Ligne 3</c:v>
                </c:pt>
              </c:strCache>
            </c:strRef>
          </c:tx>
          <c:spPr>
            <a:solidFill>
              <a:srgbClr val="e95f47"/>
            </a:solidFill>
            <a:ln>
              <a:solidFill>
                <a:srgbClr val="e95f47"/>
              </a:solidFill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0.88</c:v>
                </c:pt>
                <c:pt idx="1">
                  <c:v>1.18</c:v>
                </c:pt>
                <c:pt idx="2">
                  <c:v>1.03</c:v>
                </c:pt>
                <c:pt idx="3">
                  <c:v>0.81</c:v>
                </c:pt>
                <c:pt idx="4">
                  <c:v>0.55</c:v>
                </c:pt>
                <c:pt idx="5">
                  <c:v>0.51</c:v>
                </c:pt>
                <c:pt idx="6">
                  <c:v>0.52</c:v>
                </c:pt>
                <c:pt idx="7">
                  <c:v>0.59</c:v>
                </c:pt>
                <c:pt idx="8">
                  <c:v>0.6</c:v>
                </c:pt>
                <c:pt idx="9">
                  <c:v>0.6</c:v>
                </c:pt>
                <c:pt idx="10">
                  <c:v>0.56</c:v>
                </c:pt>
                <c:pt idx="11">
                  <c:v>0.29</c:v>
                </c:pt>
              </c:numCache>
            </c:numRef>
          </c:val>
        </c:ser>
        <c:gapWidth val="150"/>
        <c:axId val="26902"/>
        <c:axId val="25118"/>
      </c:barChart>
      <c:lineChart>
        <c:grouping val="standard"/>
        <c:ser>
          <c:idx val="0"/>
          <c:order val="0"/>
          <c:tx>
            <c:strRef>
              <c:f>label 3</c:f>
              <c:strCache>
                <c:ptCount val="1"/>
                <c:pt idx="0">
                  <c:v>Seuil</c:v>
                </c:pt>
              </c:strCache>
            </c:strRef>
          </c:tx>
          <c:spPr>
            <a:solidFill>
              <a:srgbClr val="804080"/>
            </a:solidFill>
            <a:ln w="38160">
              <a:solidFill>
                <a:srgbClr val="804080"/>
              </a:solidFill>
              <a:round/>
            </a:ln>
          </c:spPr>
          <c:marker>
            <c:symbol val="none"/>
          </c:marker>
          <c:dLbls>
            <c:dLbl>
              <c:idx val="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</c:ser>
        <c:marker val="0"/>
        <c:axId val="20927"/>
        <c:axId val="22558"/>
      </c:lineChart>
      <c:catAx>
        <c:axId val="2690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5118"/>
        <c:crossesAt val="0"/>
        <c:auto val="1"/>
        <c:lblAlgn val="ctr"/>
        <c:lblOffset val="100"/>
      </c:catAx>
      <c:valAx>
        <c:axId val="2511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6902"/>
        <c:crossesAt val="0"/>
      </c:valAx>
      <c:catAx>
        <c:axId val="2092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2558"/>
        <c:crossesAt val="0"/>
        <c:auto val="1"/>
        <c:lblAlgn val="ctr"/>
        <c:lblOffset val="100"/>
      </c:catAx>
      <c:valAx>
        <c:axId val="2255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0927"/>
        <c:crossesAt val="0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9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>
                <a:solidFill>
                  <a:srgbClr val="000000"/>
                </a:solidFill>
                <a:latin typeface="Calibri"/>
              </a:rPr>
              <a:t>NOx (mg/Nm3)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Ligne 2</c:v>
                </c:pt>
              </c:strCache>
            </c:strRef>
          </c:tx>
          <c:spPr>
            <a:solidFill>
              <a:srgbClr val="c03e8e"/>
            </a:solidFill>
            <a:ln>
              <a:solidFill>
                <a:srgbClr val="c03e8e"/>
              </a:solidFill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184.39</c:v>
                </c:pt>
                <c:pt idx="1">
                  <c:v>195.87</c:v>
                </c:pt>
                <c:pt idx="2">
                  <c:v>181.11</c:v>
                </c:pt>
                <c:pt idx="3">
                  <c:v>192.6</c:v>
                </c:pt>
                <c:pt idx="4">
                  <c:v>189.81</c:v>
                </c:pt>
                <c:pt idx="5">
                  <c:v>0</c:v>
                </c:pt>
                <c:pt idx="6">
                  <c:v>206.81</c:v>
                </c:pt>
                <c:pt idx="7">
                  <c:v>183.6</c:v>
                </c:pt>
                <c:pt idx="8">
                  <c:v>176.38</c:v>
                </c:pt>
                <c:pt idx="9">
                  <c:v>170.53</c:v>
                </c:pt>
                <c:pt idx="10">
                  <c:v>186.45</c:v>
                </c:pt>
                <c:pt idx="11">
                  <c:v>178.87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Ligne 3</c:v>
                </c:pt>
              </c:strCache>
            </c:strRef>
          </c:tx>
          <c:spPr>
            <a:solidFill>
              <a:srgbClr val="e95f47"/>
            </a:solidFill>
            <a:ln>
              <a:solidFill>
                <a:srgbClr val="e95f47"/>
              </a:solidFill>
            </a:ln>
          </c:spPr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178.57</c:v>
                </c:pt>
                <c:pt idx="1">
                  <c:v>186.54</c:v>
                </c:pt>
                <c:pt idx="2">
                  <c:v>187.57</c:v>
                </c:pt>
                <c:pt idx="3">
                  <c:v>183.42</c:v>
                </c:pt>
                <c:pt idx="4">
                  <c:v>163.59</c:v>
                </c:pt>
                <c:pt idx="5">
                  <c:v>151.54</c:v>
                </c:pt>
                <c:pt idx="6">
                  <c:v>166.29</c:v>
                </c:pt>
                <c:pt idx="7">
                  <c:v>150.22</c:v>
                </c:pt>
                <c:pt idx="8">
                  <c:v>133.89</c:v>
                </c:pt>
                <c:pt idx="9">
                  <c:v>160.03</c:v>
                </c:pt>
                <c:pt idx="10">
                  <c:v>160.64</c:v>
                </c:pt>
                <c:pt idx="11">
                  <c:v>151.41</c:v>
                </c:pt>
              </c:numCache>
            </c:numRef>
          </c:val>
        </c:ser>
        <c:gapWidth val="150"/>
        <c:axId val="21742"/>
        <c:axId val="16288"/>
      </c:barChart>
      <c:lineChart>
        <c:grouping val="standard"/>
        <c:ser>
          <c:idx val="0"/>
          <c:order val="0"/>
          <c:tx>
            <c:strRef>
              <c:f>label 3</c:f>
              <c:strCache>
                <c:ptCount val="1"/>
                <c:pt idx="0">
                  <c:v>Seuil</c:v>
                </c:pt>
              </c:strCache>
            </c:strRef>
          </c:tx>
          <c:spPr>
            <a:solidFill>
              <a:srgbClr val="804080"/>
            </a:solidFill>
            <a:ln w="38160">
              <a:solidFill>
                <a:srgbClr val="804080"/>
              </a:solidFill>
              <a:round/>
            </a:ln>
          </c:spPr>
          <c:marker>
            <c:symbol val="none"/>
          </c:marker>
          <c:dLbls>
            <c:dLbl>
              <c:idx val="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</c:numCache>
            </c:numRef>
          </c:val>
        </c:ser>
        <c:marker val="0"/>
        <c:axId val="26966"/>
        <c:axId val="18243"/>
      </c:lineChart>
      <c:catAx>
        <c:axId val="2174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6288"/>
        <c:crossesAt val="0"/>
        <c:auto val="1"/>
        <c:lblAlgn val="ctr"/>
        <c:lblOffset val="100"/>
      </c:catAx>
      <c:valAx>
        <c:axId val="16288"/>
        <c:scaling>
          <c:orientation val="minMax"/>
          <c:max val="250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1742"/>
        <c:crossesAt val="0"/>
      </c:valAx>
      <c:catAx>
        <c:axId val="2696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8243"/>
        <c:crossesAt val="0"/>
        <c:auto val="1"/>
        <c:lblAlgn val="ctr"/>
        <c:lblOffset val="100"/>
      </c:catAx>
      <c:valAx>
        <c:axId val="18243"/>
        <c:scaling>
          <c:orientation val="minMax"/>
          <c:max val="250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6966"/>
        <c:crossesAt val="0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1.png"/><Relationship Id="rId3" Type="http://schemas.openxmlformats.org/officeDocument/2006/relationships/image" Target="../media/image32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4.png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28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ubTitle"/>
          </p:nvPr>
        </p:nvSpPr>
        <p:spPr>
          <a:xfrm>
            <a:off x="201600" y="201600"/>
            <a:ext cx="8747640" cy="5380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5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5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subTitle"/>
          </p:nvPr>
        </p:nvSpPr>
        <p:spPr>
          <a:xfrm>
            <a:off x="201600" y="201600"/>
            <a:ext cx="8747640" cy="5380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8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8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ubTitle"/>
          </p:nvPr>
        </p:nvSpPr>
        <p:spPr>
          <a:xfrm>
            <a:off x="201600" y="201600"/>
            <a:ext cx="8747640" cy="5380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2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42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201600" y="201600"/>
            <a:ext cx="8747640" cy="5380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201600" y="201600"/>
            <a:ext cx="8747640" cy="5380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1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201600" y="201600"/>
            <a:ext cx="8747640" cy="5380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5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5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201600" y="201600"/>
            <a:ext cx="8747640" cy="5380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201600" y="201600"/>
            <a:ext cx="8747640" cy="5380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9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9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201600" y="201600"/>
            <a:ext cx="8747640" cy="5380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23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23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ubTitle"/>
          </p:nvPr>
        </p:nvSpPr>
        <p:spPr>
          <a:xfrm>
            <a:off x="201600" y="201600"/>
            <a:ext cx="8747640" cy="5380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27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27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ubTitle"/>
          </p:nvPr>
        </p:nvSpPr>
        <p:spPr>
          <a:xfrm>
            <a:off x="201600" y="201600"/>
            <a:ext cx="8747640" cy="5380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1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1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2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 rot="10800000">
            <a:off x="201240" y="200520"/>
            <a:ext cx="8747640" cy="64940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50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 lvl="6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Septième niveau de plan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2301840" y="465480"/>
            <a:ext cx="4583160" cy="12376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595959"/>
                </a:solidFill>
                <a:latin typeface="Arial"/>
              </a:rPr>
              <a:t>Cliquez pour éditer le format du texte-titreCliquez et modifiez le titre</a:t>
            </a:r>
            <a:endParaRPr/>
          </a:p>
        </p:txBody>
      </p:sp>
      <p:pic>
        <p:nvPicPr>
          <p:cNvPr descr="" id="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63920" y="16560"/>
            <a:ext cx="2221200" cy="807120"/>
          </a:xfrm>
          <a:prstGeom prst="rect">
            <a:avLst/>
          </a:prstGeom>
          <a:ln>
            <a:noFill/>
          </a:ln>
        </p:spPr>
      </p:pic>
      <p:sp>
        <p:nvSpPr>
          <p:cNvPr id="3" name="CustomShape 3"/>
          <p:cNvSpPr/>
          <p:nvPr/>
        </p:nvSpPr>
        <p:spPr>
          <a:xfrm>
            <a:off x="3871440" y="285120"/>
            <a:ext cx="1365480" cy="4154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Cliquez pour éditer le format du texte-titreCliquez et modifiez le titre</a:t>
            </a:r>
            <a:endParaRPr/>
          </a:p>
        </p:txBody>
      </p:sp>
      <p:sp>
        <p:nvSpPr>
          <p:cNvPr id="353" name="PlaceHolder 2"/>
          <p:cNvSpPr>
            <a:spLocks noGrp="1"/>
          </p:cNvSpPr>
          <p:nvPr>
            <p:ph type="ftr"/>
          </p:nvPr>
        </p:nvSpPr>
        <p:spPr>
          <a:xfrm>
            <a:off x="603000" y="640008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800">
                <a:solidFill>
                  <a:srgbClr val="b2b2b2"/>
                </a:solidFill>
                <a:latin typeface="Arial"/>
              </a:rPr>
              <a:t>TITRE PRÉSENTATION / SOUS TITRE / DATE</a:t>
            </a:r>
            <a:endParaRPr/>
          </a:p>
        </p:txBody>
      </p:sp>
      <p:sp>
        <p:nvSpPr>
          <p:cNvPr id="354" name="PlaceHolder 3"/>
          <p:cNvSpPr>
            <a:spLocks noGrp="1"/>
          </p:cNvSpPr>
          <p:nvPr>
            <p:ph type="sldNum"/>
          </p:nvPr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25DE6C6-A170-47EE-BFE0-19B7CB4D081F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Cliquez pour éditer le format du texte-titreCliquez et modifiez le titre</a:t>
            </a:r>
            <a:endParaRPr/>
          </a:p>
        </p:txBody>
      </p:sp>
      <p:sp>
        <p:nvSpPr>
          <p:cNvPr id="391" name="PlaceHolder 2"/>
          <p:cNvSpPr>
            <a:spLocks noGrp="1"/>
          </p:cNvSpPr>
          <p:nvPr>
            <p:ph type="ftr"/>
          </p:nvPr>
        </p:nvSpPr>
        <p:spPr>
          <a:xfrm>
            <a:off x="603000" y="640008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800">
                <a:solidFill>
                  <a:srgbClr val="b2b2b2"/>
                </a:solidFill>
                <a:latin typeface="Arial"/>
              </a:rPr>
              <a:t>TITRE PRÉSENTATION / SOUS TITRE / DATE</a:t>
            </a:r>
            <a:endParaRPr/>
          </a:p>
        </p:txBody>
      </p:sp>
      <p:sp>
        <p:nvSpPr>
          <p:cNvPr id="392" name="PlaceHolder 3"/>
          <p:cNvSpPr>
            <a:spLocks noGrp="1"/>
          </p:cNvSpPr>
          <p:nvPr>
            <p:ph type="sldNum"/>
          </p:nvPr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5C12E0A-3515-4456-BA8E-8B978382D108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201600" y="201600"/>
            <a:ext cx="8747640" cy="6491880"/>
          </a:xfrm>
          <a:prstGeom prst="round2DiagRect">
            <a:avLst>
              <a:gd fmla="val 0" name="adj1"/>
              <a:gd fmla="val 5243" name="adj2"/>
            </a:avLst>
          </a:prstGeom>
          <a:solidFill>
            <a:srgbClr val="c03e8e"/>
          </a:solidFill>
          <a:ln w="9360">
            <a:noFill/>
          </a:ln>
        </p:spPr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1844640" y="2805840"/>
            <a:ext cx="5486040" cy="5662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Cliquez pour éditer le format du texte-titreCliquez et modifiez le titre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844640" y="3474000"/>
            <a:ext cx="5486040" cy="80460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i="1" lang="fr-FR">
                <a:solidFill>
                  <a:srgbClr val="ffffff"/>
                </a:solidFill>
                <a:latin typeface="Arial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i="1" lang="fr-FR">
                <a:solidFill>
                  <a:srgbClr val="ffffff"/>
                </a:solidFill>
                <a:latin typeface="Arial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Sixième niveau de plan</a:t>
            </a:r>
            <a:endParaRPr/>
          </a:p>
          <a:p>
            <a:pPr>
              <a:lnSpc>
                <a:spcPct val="100000"/>
              </a:lnSpc>
            </a:pPr>
            <a:r>
              <a:rPr i="1" lang="fr-FR">
                <a:solidFill>
                  <a:srgbClr val="ffffff"/>
                </a:solidFill>
                <a:latin typeface="Arial"/>
              </a:rPr>
              <a:t>Septième niveau de planCliquez pour modifier les styles du texte du masque</a:t>
            </a:r>
            <a:endParaRPr/>
          </a:p>
        </p:txBody>
      </p:sp>
      <p:pic>
        <p:nvPicPr>
          <p:cNvPr descr="" id="4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63920" y="16560"/>
            <a:ext cx="2221200" cy="807120"/>
          </a:xfrm>
          <a:prstGeom prst="rect">
            <a:avLst/>
          </a:prstGeom>
          <a:ln>
            <a:noFill/>
          </a:ln>
        </p:spPr>
      </p:pic>
      <p:sp>
        <p:nvSpPr>
          <p:cNvPr id="42" name="CustomShape 4"/>
          <p:cNvSpPr/>
          <p:nvPr/>
        </p:nvSpPr>
        <p:spPr>
          <a:xfrm>
            <a:off x="3871440" y="285120"/>
            <a:ext cx="1365480" cy="4154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609480" y="1930320"/>
            <a:ext cx="7935840" cy="4300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>
                <a:solidFill>
                  <a:srgbClr val="000000"/>
                </a:solidFill>
                <a:latin typeface="Arial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Arial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>
                <a:solidFill>
                  <a:srgbClr val="000000"/>
                </a:solidFill>
                <a:latin typeface="Arial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Arial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Arial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fr-FR">
                <a:solidFill>
                  <a:srgbClr val="000000"/>
                </a:solidFill>
                <a:latin typeface="Arial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i="1" lang="fr-FR" sz="1400">
                <a:solidFill>
                  <a:srgbClr val="e2001a"/>
                </a:solidFill>
                <a:latin typeface="Arial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Blip>
                <a:blip r:embed="rId4"/>
              </a:buBlip>
            </a:pPr>
            <a:r>
              <a:rPr lang="fr-FR" sz="1100">
                <a:solidFill>
                  <a:srgbClr val="000000"/>
                </a:solidFill>
                <a:latin typeface="Arial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 sz="1200">
                <a:solidFill>
                  <a:srgbClr val="000000"/>
                </a:solidFill>
                <a:latin typeface="Arial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 sz="1200">
                <a:solidFill>
                  <a:srgbClr val="000000"/>
                </a:solidFill>
                <a:latin typeface="Arial"/>
              </a:rPr>
              <a:t>Cinquième niveau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Cliquez pour éditer le format du texte-titreCliquez et modifiez le titre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ftr"/>
          </p:nvPr>
        </p:nvSpPr>
        <p:spPr>
          <a:xfrm>
            <a:off x="603000" y="640008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800">
                <a:solidFill>
                  <a:srgbClr val="b2b2b2"/>
                </a:solidFill>
                <a:latin typeface="Arial"/>
              </a:rPr>
              <a:t>TITRE PRÉSENTATION / SOUS TITRE / DATE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sldNum"/>
          </p:nvPr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7E9849A-961B-4AC1-A8FF-FACB8851B6A5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Cliquez pour éditer le format du texte-titreCliquez et modifiez le titre</a:t>
            </a:r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884480" y="2657160"/>
            <a:ext cx="3777840" cy="3573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50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 lvl="6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Septième niveau de plan</a:t>
            </a:r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66360" y="1615320"/>
            <a:ext cx="3524400" cy="9140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r-FR" sz="1200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 sz="1200">
                <a:solidFill>
                  <a:srgbClr val="000000"/>
                </a:solidFill>
                <a:latin typeface="Arial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 sz="1200">
                <a:solidFill>
                  <a:srgbClr val="000000"/>
                </a:solidFill>
                <a:latin typeface="Arial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 sz="1200">
                <a:solidFill>
                  <a:srgbClr val="000000"/>
                </a:solidFill>
                <a:latin typeface="Arial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 sz="1200">
                <a:solidFill>
                  <a:srgbClr val="000000"/>
                </a:solidFill>
                <a:latin typeface="Arial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 sz="1200">
                <a:solidFill>
                  <a:srgbClr val="000000"/>
                </a:solidFill>
                <a:latin typeface="Arial"/>
              </a:rPr>
              <a:t>Sixième niveau de plan</a:t>
            </a:r>
            <a:endParaRPr/>
          </a:p>
          <a:p>
            <a:pPr>
              <a:lnSpc>
                <a:spcPct val="100000"/>
              </a:lnSpc>
            </a:pPr>
            <a:r>
              <a:rPr lang="fr-FR" sz="1200">
                <a:solidFill>
                  <a:srgbClr val="000000"/>
                </a:solidFill>
                <a:latin typeface="Arial"/>
              </a:rPr>
              <a:t>Septième niveau de planModifiez les styles du texte du masque</a:t>
            </a:r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884480" y="1615320"/>
            <a:ext cx="3524400" cy="9140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r-FR" sz="1200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 sz="1200">
                <a:solidFill>
                  <a:srgbClr val="000000"/>
                </a:solidFill>
                <a:latin typeface="Arial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 sz="1200">
                <a:solidFill>
                  <a:srgbClr val="000000"/>
                </a:solidFill>
                <a:latin typeface="Arial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 sz="1200">
                <a:solidFill>
                  <a:srgbClr val="000000"/>
                </a:solidFill>
                <a:latin typeface="Arial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 sz="1200">
                <a:solidFill>
                  <a:srgbClr val="000000"/>
                </a:solidFill>
                <a:latin typeface="Arial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 sz="1200">
                <a:solidFill>
                  <a:srgbClr val="000000"/>
                </a:solidFill>
                <a:latin typeface="Arial"/>
              </a:rPr>
              <a:t>Sixième niveau de plan</a:t>
            </a:r>
            <a:endParaRPr/>
          </a:p>
          <a:p>
            <a:pPr>
              <a:lnSpc>
                <a:spcPct val="100000"/>
              </a:lnSpc>
            </a:pPr>
            <a:r>
              <a:rPr lang="fr-FR" sz="1200">
                <a:solidFill>
                  <a:srgbClr val="000000"/>
                </a:solidFill>
                <a:latin typeface="Arial"/>
              </a:rPr>
              <a:t>Septième niveau de planModifiez les styles du texte du masque</a:t>
            </a:r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66360" y="2657160"/>
            <a:ext cx="3201840" cy="3573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50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 lvl="6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500">
                <a:solidFill>
                  <a:srgbClr val="000000"/>
                </a:solidFill>
                <a:latin typeface="Calibri"/>
              </a:rPr>
              <a:t>Septième niveau de plan</a:t>
            </a:r>
            <a:endParaRPr/>
          </a:p>
        </p:txBody>
      </p:sp>
      <p:sp>
        <p:nvSpPr>
          <p:cNvPr id="120" name="PlaceHolder 6"/>
          <p:cNvSpPr>
            <a:spLocks noGrp="1"/>
          </p:cNvSpPr>
          <p:nvPr>
            <p:ph type="ftr"/>
          </p:nvPr>
        </p:nvSpPr>
        <p:spPr>
          <a:xfrm>
            <a:off x="603000" y="640008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800">
                <a:solidFill>
                  <a:srgbClr val="b2b2b2"/>
                </a:solidFill>
                <a:latin typeface="Arial"/>
              </a:rPr>
              <a:t>TITRE PRÉSENTATION / SOUS TITRE / DATE</a:t>
            </a:r>
            <a:endParaRPr/>
          </a:p>
        </p:txBody>
      </p:sp>
      <p:sp>
        <p:nvSpPr>
          <p:cNvPr id="121" name="PlaceHolder 7"/>
          <p:cNvSpPr>
            <a:spLocks noGrp="1"/>
          </p:cNvSpPr>
          <p:nvPr>
            <p:ph type="sldNum"/>
          </p:nvPr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047EB19-CA8C-426F-B508-4D49B4626F52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01600" y="201600"/>
            <a:ext cx="8747640" cy="6491880"/>
          </a:xfrm>
          <a:prstGeom prst="round2DiagRect">
            <a:avLst>
              <a:gd fmla="val 0" name="adj1"/>
              <a:gd fmla="val 5243" name="adj2"/>
            </a:avLst>
          </a:prstGeom>
          <a:solidFill>
            <a:srgbClr val="f49f25"/>
          </a:solidFill>
          <a:ln w="9360">
            <a:noFill/>
          </a:ln>
        </p:spPr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1844640" y="2805840"/>
            <a:ext cx="5486040" cy="5662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Cliquez pour éditer le format du texte-titreCliquez et modifiez le titre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1844640" y="3474000"/>
            <a:ext cx="5486040" cy="80460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i="1" lang="fr-FR">
                <a:solidFill>
                  <a:srgbClr val="ffffff"/>
                </a:solidFill>
                <a:latin typeface="Arial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i="1" lang="fr-FR">
                <a:solidFill>
                  <a:srgbClr val="ffffff"/>
                </a:solidFill>
                <a:latin typeface="Arial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Sixième niveau de plan</a:t>
            </a:r>
            <a:endParaRPr/>
          </a:p>
          <a:p>
            <a:pPr>
              <a:lnSpc>
                <a:spcPct val="100000"/>
              </a:lnSpc>
            </a:pPr>
            <a:r>
              <a:rPr i="1" lang="fr-FR">
                <a:solidFill>
                  <a:srgbClr val="ffffff"/>
                </a:solidFill>
                <a:latin typeface="Arial"/>
              </a:rPr>
              <a:t>Septième niveau de planCliquez pour modifier les styles du texte du masque</a:t>
            </a:r>
            <a:endParaRPr/>
          </a:p>
        </p:txBody>
      </p:sp>
      <p:pic>
        <p:nvPicPr>
          <p:cNvPr descr="" id="15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63920" y="16560"/>
            <a:ext cx="2221200" cy="807120"/>
          </a:xfrm>
          <a:prstGeom prst="rect">
            <a:avLst/>
          </a:prstGeom>
          <a:ln>
            <a:noFill/>
          </a:ln>
        </p:spPr>
      </p:pic>
      <p:pic>
        <p:nvPicPr>
          <p:cNvPr descr="" id="16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63920" y="16560"/>
            <a:ext cx="2221200" cy="807120"/>
          </a:xfrm>
          <a:prstGeom prst="rect">
            <a:avLst/>
          </a:prstGeom>
          <a:ln>
            <a:noFill/>
          </a:ln>
        </p:spPr>
      </p:pic>
      <p:sp>
        <p:nvSpPr>
          <p:cNvPr id="161" name="CustomShape 4"/>
          <p:cNvSpPr/>
          <p:nvPr/>
        </p:nvSpPr>
        <p:spPr>
          <a:xfrm>
            <a:off x="3871440" y="285120"/>
            <a:ext cx="1365480" cy="4154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09480" y="1930320"/>
            <a:ext cx="7935840" cy="4300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>
                <a:solidFill>
                  <a:srgbClr val="000000"/>
                </a:solidFill>
                <a:latin typeface="Arial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Arial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>
                <a:solidFill>
                  <a:srgbClr val="000000"/>
                </a:solidFill>
                <a:latin typeface="Arial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Arial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Arial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fr-FR">
                <a:solidFill>
                  <a:srgbClr val="000000"/>
                </a:solidFill>
                <a:latin typeface="Arial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i="1" lang="fr-FR" sz="1400">
                <a:solidFill>
                  <a:srgbClr val="e2001a"/>
                </a:solidFill>
                <a:latin typeface="Arial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Blip>
                <a:blip r:embed="rId4"/>
              </a:buBlip>
            </a:pPr>
            <a:r>
              <a:rPr lang="fr-FR" sz="1100">
                <a:solidFill>
                  <a:srgbClr val="000000"/>
                </a:solidFill>
                <a:latin typeface="Arial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 sz="1200">
                <a:solidFill>
                  <a:srgbClr val="000000"/>
                </a:solidFill>
                <a:latin typeface="Arial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 sz="1200">
                <a:solidFill>
                  <a:srgbClr val="000000"/>
                </a:solidFill>
                <a:latin typeface="Arial"/>
              </a:rPr>
              <a:t>Cinquième niveau</a:t>
            </a:r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Cliquez pour éditer le format du texte-titreCliquez et modifiez le titre</a:t>
            </a:r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ftr"/>
          </p:nvPr>
        </p:nvSpPr>
        <p:spPr>
          <a:xfrm>
            <a:off x="603000" y="640008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800">
                <a:solidFill>
                  <a:srgbClr val="b2b2b2"/>
                </a:solidFill>
                <a:latin typeface="Arial"/>
              </a:rPr>
              <a:t>TITRE PRÉSENTATION / SOUS TITRE / DATE</a:t>
            </a:r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sldNum"/>
          </p:nvPr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3CDC5E1-A6A8-418C-B3B1-13F3BCAB55DF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201600" y="201600"/>
            <a:ext cx="8747640" cy="6491880"/>
          </a:xfrm>
          <a:prstGeom prst="round2DiagRect">
            <a:avLst>
              <a:gd fmla="val 0" name="adj1"/>
              <a:gd fmla="val 5243" name="adj2"/>
            </a:avLst>
          </a:prstGeom>
          <a:solidFill>
            <a:srgbClr val="97bf0d"/>
          </a:solidFill>
          <a:ln w="936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title"/>
          </p:nvPr>
        </p:nvSpPr>
        <p:spPr>
          <a:xfrm>
            <a:off x="1844640" y="2805840"/>
            <a:ext cx="5486040" cy="5662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Cliquez pour éditer le format du texte-titreCliquez et modifiez le titre</a:t>
            </a:r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1844640" y="3474000"/>
            <a:ext cx="5486040" cy="80460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i="1" lang="fr-FR">
                <a:solidFill>
                  <a:srgbClr val="ffffff"/>
                </a:solidFill>
                <a:latin typeface="Arial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i="1" lang="fr-FR">
                <a:solidFill>
                  <a:srgbClr val="ffffff"/>
                </a:solidFill>
                <a:latin typeface="Arial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Sixième niveau de plan</a:t>
            </a:r>
            <a:endParaRPr/>
          </a:p>
          <a:p>
            <a:pPr>
              <a:lnSpc>
                <a:spcPct val="100000"/>
              </a:lnSpc>
            </a:pPr>
            <a:r>
              <a:rPr i="1" lang="fr-FR">
                <a:solidFill>
                  <a:srgbClr val="ffffff"/>
                </a:solidFill>
                <a:latin typeface="Arial"/>
              </a:rPr>
              <a:t>Septième niveau de planCliquez pour modifier les styles du texte du masque</a:t>
            </a:r>
            <a:endParaRPr/>
          </a:p>
        </p:txBody>
      </p:sp>
      <p:pic>
        <p:nvPicPr>
          <p:cNvPr descr="" id="23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63920" y="16560"/>
            <a:ext cx="2221200" cy="807120"/>
          </a:xfrm>
          <a:prstGeom prst="rect">
            <a:avLst/>
          </a:prstGeom>
          <a:ln>
            <a:noFill/>
          </a:ln>
        </p:spPr>
      </p:pic>
      <p:pic>
        <p:nvPicPr>
          <p:cNvPr descr="" id="23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63920" y="16560"/>
            <a:ext cx="2221200" cy="807120"/>
          </a:xfrm>
          <a:prstGeom prst="rect">
            <a:avLst/>
          </a:prstGeom>
          <a:ln>
            <a:noFill/>
          </a:ln>
        </p:spPr>
      </p:pic>
      <p:sp>
        <p:nvSpPr>
          <p:cNvPr id="239" name="CustomShape 4"/>
          <p:cNvSpPr/>
          <p:nvPr/>
        </p:nvSpPr>
        <p:spPr>
          <a:xfrm>
            <a:off x="3871440" y="285120"/>
            <a:ext cx="1365480" cy="4154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Cliquez pour éditer le format du texte-titreCliquez et modifiez le titre</a:t>
            </a:r>
            <a:endParaRPr/>
          </a:p>
        </p:txBody>
      </p:sp>
      <p:sp>
        <p:nvSpPr>
          <p:cNvPr id="275" name="PlaceHolder 2"/>
          <p:cNvSpPr>
            <a:spLocks noGrp="1"/>
          </p:cNvSpPr>
          <p:nvPr>
            <p:ph type="ftr"/>
          </p:nvPr>
        </p:nvSpPr>
        <p:spPr>
          <a:xfrm>
            <a:off x="603000" y="640008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800">
                <a:solidFill>
                  <a:srgbClr val="b2b2b2"/>
                </a:solidFill>
                <a:latin typeface="Arial"/>
              </a:rPr>
              <a:t>TITRE PRÉSENTATION / SOUS TITRE / DATE</a:t>
            </a:r>
            <a:endParaRPr/>
          </a:p>
        </p:txBody>
      </p:sp>
      <p:sp>
        <p:nvSpPr>
          <p:cNvPr id="276" name="PlaceHolder 3"/>
          <p:cNvSpPr>
            <a:spLocks noGrp="1"/>
          </p:cNvSpPr>
          <p:nvPr>
            <p:ph type="sldNum"/>
          </p:nvPr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421E805-3C7A-4787-930A-D9EBA75CB2B5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01600" y="201600"/>
            <a:ext cx="8747640" cy="6491880"/>
          </a:xfrm>
          <a:prstGeom prst="round2DiagRect">
            <a:avLst>
              <a:gd fmla="val 0" name="adj1"/>
              <a:gd fmla="val 5243" name="adj2"/>
            </a:avLst>
          </a:prstGeom>
          <a:solidFill>
            <a:srgbClr val="00b1c7"/>
          </a:solidFill>
          <a:ln w="9360">
            <a:noFill/>
          </a:ln>
        </p:spPr>
      </p:sp>
      <p:sp>
        <p:nvSpPr>
          <p:cNvPr id="313" name="PlaceHolder 2"/>
          <p:cNvSpPr>
            <a:spLocks noGrp="1"/>
          </p:cNvSpPr>
          <p:nvPr>
            <p:ph type="title"/>
          </p:nvPr>
        </p:nvSpPr>
        <p:spPr>
          <a:xfrm>
            <a:off x="1844640" y="2805840"/>
            <a:ext cx="5486040" cy="5662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Cliquez pour éditer le format du texte-titreCliquez et modifiez le titre</a:t>
            </a:r>
            <a:endParaRPr/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1844640" y="3474000"/>
            <a:ext cx="5486040" cy="80460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i="1" lang="fr-FR">
                <a:solidFill>
                  <a:srgbClr val="ffffff"/>
                </a:solidFill>
                <a:latin typeface="Arial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i="1" lang="fr-FR">
                <a:solidFill>
                  <a:srgbClr val="ffffff"/>
                </a:solidFill>
                <a:latin typeface="Arial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i="1" lang="fr-FR">
                <a:solidFill>
                  <a:srgbClr val="ffffff"/>
                </a:solidFill>
                <a:latin typeface="Arial"/>
              </a:rPr>
              <a:t>Sixième niveau de plan</a:t>
            </a:r>
            <a:endParaRPr/>
          </a:p>
          <a:p>
            <a:pPr>
              <a:lnSpc>
                <a:spcPct val="100000"/>
              </a:lnSpc>
            </a:pPr>
            <a:r>
              <a:rPr i="1" lang="fr-FR">
                <a:solidFill>
                  <a:srgbClr val="ffffff"/>
                </a:solidFill>
                <a:latin typeface="Arial"/>
              </a:rPr>
              <a:t>Septième niveau de planCliquez pour modifier les styles du texte du masque</a:t>
            </a:r>
            <a:endParaRPr/>
          </a:p>
        </p:txBody>
      </p:sp>
      <p:pic>
        <p:nvPicPr>
          <p:cNvPr descr="" id="31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63920" y="16560"/>
            <a:ext cx="2221200" cy="807120"/>
          </a:xfrm>
          <a:prstGeom prst="rect">
            <a:avLst/>
          </a:prstGeom>
          <a:ln>
            <a:noFill/>
          </a:ln>
        </p:spPr>
      </p:pic>
      <p:pic>
        <p:nvPicPr>
          <p:cNvPr descr="" id="31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63920" y="16560"/>
            <a:ext cx="2221200" cy="807120"/>
          </a:xfrm>
          <a:prstGeom prst="rect">
            <a:avLst/>
          </a:prstGeom>
          <a:ln>
            <a:noFill/>
          </a:ln>
        </p:spPr>
      </p:pic>
      <p:sp>
        <p:nvSpPr>
          <p:cNvPr id="317" name="CustomShape 4"/>
          <p:cNvSpPr/>
          <p:nvPr/>
        </p:nvSpPr>
        <p:spPr>
          <a:xfrm>
            <a:off x="3871440" y="285120"/>
            <a:ext cx="1365480" cy="4154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8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wmf"/><Relationship Id="rId4" Type="http://schemas.openxmlformats.org/officeDocument/2006/relationships/slideLayout" Target="../slideLayouts/slideLayout8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8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0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0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10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10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slideLayout" Target="../slideLayouts/slideLayout10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chart" Target="../charts/chart7.xml"/><Relationship Id="rId2" Type="http://schemas.openxmlformats.org/officeDocument/2006/relationships/slideLayout" Target="../slideLayouts/slideLayout10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chart" Target="../charts/chart8.xml"/><Relationship Id="rId2" Type="http://schemas.openxmlformats.org/officeDocument/2006/relationships/slideLayout" Target="../slideLayouts/slideLayout10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chart" Target="../charts/chart9.xml"/><Relationship Id="rId2" Type="http://schemas.openxmlformats.org/officeDocument/2006/relationships/slideLayout" Target="../slideLayouts/slideLayout10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chart" Target="../charts/chart10.xml"/><Relationship Id="rId2" Type="http://schemas.openxmlformats.org/officeDocument/2006/relationships/slideLayout" Target="../slideLayouts/slideLayout10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chart" Target="../charts/chart11.xml"/><Relationship Id="rId2" Type="http://schemas.openxmlformats.org/officeDocument/2006/relationships/slideLayout" Target="../slideLayouts/slideLayout10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12520" y="370800"/>
            <a:ext cx="7698600" cy="5673600"/>
          </a:xfrm>
          <a:prstGeom prst="rect">
            <a:avLst/>
          </a:prstGeom>
          <a:ln>
            <a:noFill/>
          </a:ln>
        </p:spPr>
      </p:pic>
      <p:sp>
        <p:nvSpPr>
          <p:cNvPr id="429" name="TextShape 1"/>
          <p:cNvSpPr txBox="1"/>
          <p:nvPr/>
        </p:nvSpPr>
        <p:spPr>
          <a:xfrm>
            <a:off x="2521080" y="713160"/>
            <a:ext cx="4583160" cy="12376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595959"/>
                </a:solidFill>
                <a:latin typeface="Arial"/>
              </a:rPr>
              <a:t>Commission de Suivi des Sites</a:t>
            </a:r>
            <a:r>
              <a:rPr b="1" lang="fr-FR" sz="2800">
                <a:solidFill>
                  <a:srgbClr val="595959"/>
                </a:solidFill>
                <a:latin typeface="Arial"/>
              </a:rPr>
              <a:t>
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Traitement et valorisation des mâchefers</a:t>
            </a:r>
            <a:endParaRPr/>
          </a:p>
        </p:txBody>
      </p:sp>
      <p:sp>
        <p:nvSpPr>
          <p:cNvPr id="472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D1333FD-0C56-4796-B9B1-3014CD9A0C0D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473" name="CustomShape 3"/>
          <p:cNvSpPr/>
          <p:nvPr/>
        </p:nvSpPr>
        <p:spPr>
          <a:xfrm>
            <a:off x="469800" y="1625040"/>
            <a:ext cx="7902360" cy="433044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/>
          <a:p>
            <a:pPr>
              <a:lnSpc>
                <a:spcPct val="8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Traitement des mâchefers sur le site de PREFERNORD à Fretin (59) pour valorisation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 lvl="1">
              <a:lnSpc>
                <a:spcPct val="80000"/>
              </a:lnSpc>
              <a:buFont typeface="StarSymbol"/>
              <a:buChar char=""/>
            </a:pPr>
            <a:r>
              <a:rPr lang="fr-FR">
                <a:solidFill>
                  <a:srgbClr val="000000"/>
                </a:solidFill>
                <a:latin typeface="Calibri"/>
              </a:rPr>
              <a:t>25 ans d’existence, installation spécialisée dans le recyclage de matériaux de chantier de démolition et des résidus issus des centres de valorisation énergétique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 lvl="1">
              <a:lnSpc>
                <a:spcPct val="80000"/>
              </a:lnSpc>
              <a:buFont typeface="StarSymbol"/>
              <a:buChar char=""/>
            </a:pPr>
            <a:r>
              <a:rPr lang="fr-FR">
                <a:solidFill>
                  <a:srgbClr val="000000"/>
                </a:solidFill>
                <a:latin typeface="Calibri"/>
              </a:rPr>
              <a:t>Tonnages traités sur le site : </a:t>
            </a:r>
            <a:endParaRPr/>
          </a:p>
          <a:p>
            <a:pPr lvl="2">
              <a:lnSpc>
                <a:spcPct val="80000"/>
              </a:lnSpc>
              <a:buBlip>
                <a:blip r:embed="rId1"/>
              </a:buBlip>
            </a:pPr>
            <a:r>
              <a:rPr lang="fr-FR" sz="1200">
                <a:solidFill>
                  <a:srgbClr val="000000"/>
                </a:solidFill>
                <a:latin typeface="Calibri"/>
              </a:rPr>
              <a:t>200 000 tonnes de matériaux de démolition</a:t>
            </a:r>
            <a:endParaRPr/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fr-FR" sz="1200">
                <a:solidFill>
                  <a:srgbClr val="000000"/>
                </a:solidFill>
                <a:latin typeface="Calibri"/>
              </a:rPr>
              <a:t>200 000 tonnes de résidus de CVE</a:t>
            </a:r>
            <a:endParaRPr/>
          </a:p>
          <a:p>
            <a:pPr lvl="2">
              <a:lnSpc>
                <a:spcPct val="80000"/>
              </a:lnSpc>
              <a:buBlip>
                <a:blip r:embed="rId3"/>
              </a:buBlip>
            </a:pPr>
            <a:r>
              <a:rPr lang="fr-FR" sz="1200">
                <a:solidFill>
                  <a:srgbClr val="000000"/>
                </a:solidFill>
                <a:latin typeface="Calibri"/>
              </a:rPr>
              <a:t>Production annuelle de 358 000 t de granulats et sables (pour TP) et 40 000 t de ferrailles enrichies (sidérurgie)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 lvl="1">
              <a:lnSpc>
                <a:spcPct val="80000"/>
              </a:lnSpc>
              <a:buFont typeface="StarSymbol"/>
              <a:buChar char=""/>
            </a:pPr>
            <a:r>
              <a:rPr lang="fr-FR">
                <a:solidFill>
                  <a:srgbClr val="000000"/>
                </a:solidFill>
                <a:latin typeface="Calibri"/>
              </a:rPr>
              <a:t>Traçabilité totale et neutralité environnementale du traitement des matériaux sur le site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 lvl="1">
              <a:lnSpc>
                <a:spcPct val="80000"/>
              </a:lnSpc>
              <a:buFont typeface="StarSymbol"/>
              <a:buChar char=""/>
            </a:pPr>
            <a:r>
              <a:rPr lang="fr-FR">
                <a:solidFill>
                  <a:srgbClr val="000000"/>
                </a:solidFill>
                <a:latin typeface="Calibri"/>
              </a:rPr>
              <a:t>Analyses périodiques pour caractériser les mâchefers (condition préalable à la  valorisation)</a:t>
            </a:r>
            <a:endParaRPr/>
          </a:p>
        </p:txBody>
      </p:sp>
      <p:sp>
        <p:nvSpPr>
          <p:cNvPr id="474" name="CustomShape 4"/>
          <p:cNvSpPr/>
          <p:nvPr/>
        </p:nvSpPr>
        <p:spPr>
          <a:xfrm>
            <a:off x="8506080" y="6675120"/>
            <a:ext cx="143640" cy="89640"/>
          </a:xfrm>
          <a:prstGeom prst="leftArrow">
            <a:avLst>
              <a:gd fmla="val 50000" name="adj1"/>
              <a:gd fmla="val 50001" name="adj2"/>
            </a:avLst>
          </a:prstGeom>
          <a:gradFill>
            <a:gsLst>
              <a:gs pos="0">
                <a:srgbClr val="d32a92"/>
              </a:gs>
              <a:gs pos="100000">
                <a:srgbClr val="ffa2cf"/>
              </a:gs>
            </a:gsLst>
            <a:lin ang="16200000"/>
          </a:gradFill>
          <a:ln w="9360">
            <a:solidFill>
              <a:srgbClr val="be398b"/>
            </a:solidFill>
            <a:round/>
          </a:ln>
        </p:spPr>
      </p:sp>
      <p:sp>
        <p:nvSpPr>
          <p:cNvPr id="475" name="CustomShape 5"/>
          <p:cNvSpPr/>
          <p:nvPr/>
        </p:nvSpPr>
        <p:spPr>
          <a:xfrm>
            <a:off x="8691480" y="6675120"/>
            <a:ext cx="143640" cy="89640"/>
          </a:xfrm>
          <a:prstGeom prst="rightArrow">
            <a:avLst>
              <a:gd fmla="val 50000" name="adj1"/>
              <a:gd fmla="val 52642" name="adj2"/>
            </a:avLst>
          </a:prstGeom>
          <a:gradFill>
            <a:gsLst>
              <a:gs pos="0">
                <a:srgbClr val="d32a92"/>
              </a:gs>
              <a:gs pos="100000">
                <a:srgbClr val="ffa2cf"/>
              </a:gs>
            </a:gsLst>
            <a:lin ang="16200000"/>
          </a:gradFill>
          <a:ln w="9360">
            <a:solidFill>
              <a:srgbClr val="be398b"/>
            </a:solidFill>
            <a:round/>
          </a:ln>
        </p:spPr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Traitement et valorisation des mâchefers</a:t>
            </a:r>
            <a:endParaRPr/>
          </a:p>
        </p:txBody>
      </p:sp>
      <p:sp>
        <p:nvSpPr>
          <p:cNvPr id="477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4415C83-35A1-45C7-B514-6F8CD636F988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pic>
        <p:nvPicPr>
          <p:cNvPr descr="" id="47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01200" y="1315440"/>
            <a:ext cx="5767200" cy="5449680"/>
          </a:xfrm>
          <a:prstGeom prst="rect">
            <a:avLst/>
          </a:prstGeom>
          <a:ln>
            <a:noFill/>
          </a:ln>
        </p:spPr>
      </p:pic>
      <p:sp>
        <p:nvSpPr>
          <p:cNvPr id="479" name="CustomShape 3"/>
          <p:cNvSpPr/>
          <p:nvPr/>
        </p:nvSpPr>
        <p:spPr>
          <a:xfrm>
            <a:off x="8506080" y="6675120"/>
            <a:ext cx="143640" cy="89640"/>
          </a:xfrm>
          <a:prstGeom prst="leftArrow">
            <a:avLst>
              <a:gd fmla="val 50000" name="adj1"/>
              <a:gd fmla="val 50001" name="adj2"/>
            </a:avLst>
          </a:prstGeom>
          <a:gradFill>
            <a:gsLst>
              <a:gs pos="0">
                <a:srgbClr val="d32a92"/>
              </a:gs>
              <a:gs pos="100000">
                <a:srgbClr val="ffa2cf"/>
              </a:gs>
            </a:gsLst>
            <a:lin ang="16200000"/>
          </a:gradFill>
          <a:ln w="9360">
            <a:solidFill>
              <a:srgbClr val="be398b"/>
            </a:solidFill>
            <a:round/>
          </a:ln>
        </p:spPr>
      </p:sp>
      <p:sp>
        <p:nvSpPr>
          <p:cNvPr id="480" name="CustomShape 4"/>
          <p:cNvSpPr/>
          <p:nvPr/>
        </p:nvSpPr>
        <p:spPr>
          <a:xfrm>
            <a:off x="8691480" y="6675120"/>
            <a:ext cx="143640" cy="89640"/>
          </a:xfrm>
          <a:prstGeom prst="rightArrow">
            <a:avLst>
              <a:gd fmla="val 50000" name="adj1"/>
              <a:gd fmla="val 52642" name="adj2"/>
            </a:avLst>
          </a:prstGeom>
          <a:gradFill>
            <a:gsLst>
              <a:gs pos="0">
                <a:srgbClr val="d32a92"/>
              </a:gs>
              <a:gs pos="100000">
                <a:srgbClr val="ffa2cf"/>
              </a:gs>
            </a:gsLst>
            <a:lin ang="16200000"/>
          </a:gradFill>
          <a:ln w="9360">
            <a:solidFill>
              <a:srgbClr val="be398b"/>
            </a:solidFill>
            <a:round/>
          </a:ln>
        </p:spPr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Traitement des Produits Sodiques Résiduaires</a:t>
            </a:r>
            <a:endParaRPr/>
          </a:p>
        </p:txBody>
      </p:sp>
      <p:sp>
        <p:nvSpPr>
          <p:cNvPr id="482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90916D5-866C-4007-B943-818D4BDEF172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483" name="CustomShape 3"/>
          <p:cNvSpPr/>
          <p:nvPr/>
        </p:nvSpPr>
        <p:spPr>
          <a:xfrm>
            <a:off x="393840" y="1460880"/>
            <a:ext cx="7902360" cy="4209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Calibri"/>
              </a:rPr>
              <a:t>Caractérisation trimestrielle des PSR en sortie de l’usine </a:t>
            </a:r>
            <a:endParaRPr/>
          </a:p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Calibri"/>
              </a:rPr>
              <a:t>Traitement des Cendres sur le Centre HYDROPALE à Dunkerque (59) :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Première unité dédiée au traitement des résidus d’épuration de fumées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Procédé innovant, permettant d’isoler la fraction polluante et de réduire par 4 à 5 les quantités de déchets ultimes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Valorisation en </a:t>
            </a:r>
            <a:r>
              <a:rPr b="1" lang="fr-FR" sz="1600">
                <a:solidFill>
                  <a:srgbClr val="000000"/>
                </a:solidFill>
                <a:latin typeface="Calibri"/>
              </a:rPr>
              <a:t>salinisation de darses maritimes</a:t>
            </a:r>
            <a:endParaRPr/>
          </a:p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Calibri"/>
              </a:rPr>
              <a:t>Des procédures strictes :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Analyses préalables d’un échantillon, Emission d’un certificat d’acceptation préalable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Analyses laboratoires d’un échantillon de conformité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Traitement et valorisation</a:t>
            </a:r>
            <a:endParaRPr/>
          </a:p>
          <a:p>
            <a:pPr lvl="2">
              <a:lnSpc>
                <a:spcPct val="100000"/>
              </a:lnSpc>
              <a:buBlip>
                <a:blip r:embed="rId1"/>
              </a:buBlip>
            </a:pPr>
            <a:r>
              <a:rPr lang="fr-FR" sz="160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600">
                <a:solidFill>
                  <a:srgbClr val="000000"/>
                </a:solidFill>
                <a:latin typeface="Calibri"/>
              </a:rPr>
              <a:t>traçabilité du déchet garantie par le bordereau de suivi de déchets. </a:t>
            </a:r>
            <a:endParaRPr/>
          </a:p>
          <a:p>
            <a:pPr lvl="2">
              <a:lnSpc>
                <a:spcPct val="100000"/>
              </a:lnSpc>
              <a:buBlip>
                <a:blip r:embed="rId2"/>
              </a:buBlip>
            </a:pPr>
            <a:r>
              <a:rPr lang="fr-FR" sz="160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600">
                <a:solidFill>
                  <a:srgbClr val="000000"/>
                </a:solidFill>
                <a:latin typeface="Calibri"/>
              </a:rPr>
              <a:t>contrôle qualité assuré tout au long de la procédure</a:t>
            </a:r>
            <a:endParaRPr/>
          </a:p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Calibri"/>
              </a:rPr>
              <a:t>Synoptique de traitement : </a:t>
            </a:r>
            <a:endParaRPr/>
          </a:p>
        </p:txBody>
      </p:sp>
      <p:pic>
        <p:nvPicPr>
          <p:cNvPr descr="" id="484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364920" y="5088960"/>
            <a:ext cx="5470200" cy="1676160"/>
          </a:xfrm>
          <a:prstGeom prst="rect">
            <a:avLst/>
          </a:prstGeom>
          <a:ln>
            <a:noFill/>
          </a:ln>
        </p:spPr>
      </p:pic>
      <p:sp>
        <p:nvSpPr>
          <p:cNvPr id="485" name="CustomShape 4"/>
          <p:cNvSpPr/>
          <p:nvPr/>
        </p:nvSpPr>
        <p:spPr>
          <a:xfrm>
            <a:off x="8506080" y="6675120"/>
            <a:ext cx="143640" cy="89640"/>
          </a:xfrm>
          <a:prstGeom prst="leftArrow">
            <a:avLst>
              <a:gd fmla="val 50000" name="adj1"/>
              <a:gd fmla="val 50001" name="adj2"/>
            </a:avLst>
          </a:prstGeom>
          <a:gradFill>
            <a:gsLst>
              <a:gs pos="0">
                <a:srgbClr val="d32a92"/>
              </a:gs>
              <a:gs pos="100000">
                <a:srgbClr val="ffa2cf"/>
              </a:gs>
            </a:gsLst>
            <a:lin ang="16200000"/>
          </a:gradFill>
          <a:ln w="9360">
            <a:solidFill>
              <a:srgbClr val="be398b"/>
            </a:solidFill>
            <a:round/>
          </a:ln>
        </p:spPr>
      </p:sp>
      <p:sp>
        <p:nvSpPr>
          <p:cNvPr id="486" name="CustomShape 5"/>
          <p:cNvSpPr/>
          <p:nvPr/>
        </p:nvSpPr>
        <p:spPr>
          <a:xfrm>
            <a:off x="8691480" y="6675120"/>
            <a:ext cx="143640" cy="89640"/>
          </a:xfrm>
          <a:prstGeom prst="rightArrow">
            <a:avLst>
              <a:gd fmla="val 50000" name="adj1"/>
              <a:gd fmla="val 52642" name="adj2"/>
            </a:avLst>
          </a:prstGeom>
          <a:gradFill>
            <a:gsLst>
              <a:gs pos="0">
                <a:srgbClr val="d32a92"/>
              </a:gs>
              <a:gs pos="100000">
                <a:srgbClr val="ffa2cf"/>
              </a:gs>
            </a:gsLst>
            <a:lin ang="16200000"/>
          </a:gradFill>
          <a:ln w="9360">
            <a:solidFill>
              <a:srgbClr val="be398b"/>
            </a:solidFill>
            <a:round/>
          </a:ln>
        </p:spPr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Traitement des Cendres</a:t>
            </a:r>
            <a:endParaRPr/>
          </a:p>
        </p:txBody>
      </p:sp>
      <p:sp>
        <p:nvSpPr>
          <p:cNvPr id="488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C9DF813-4B64-42DA-A5A5-39BBB74036BE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489" name="CustomShape 3"/>
          <p:cNvSpPr/>
          <p:nvPr/>
        </p:nvSpPr>
        <p:spPr>
          <a:xfrm>
            <a:off x="576720" y="1505880"/>
            <a:ext cx="7902360" cy="5258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Caractérisation trimestrielle des cendres en sortie de l’usine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Traitement des Cendres sur le Centre de </a:t>
            </a:r>
            <a:r>
              <a:rPr b="1" lang="fr-FR">
                <a:solidFill>
                  <a:srgbClr val="000000"/>
                </a:solidFill>
                <a:latin typeface="Calibri"/>
              </a:rPr>
              <a:t>SECHE Eco-Industries</a:t>
            </a:r>
            <a:r>
              <a:rPr lang="fr-FR">
                <a:solidFill>
                  <a:srgbClr val="000000"/>
                </a:solidFill>
                <a:latin typeface="Calibri"/>
              </a:rPr>
              <a:t> à Changé (53): 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Espace d’accueil et de contrôle des apports de déchets, Laboratoire d’analyses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Unité de Stabilisation/Solidification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Installation de Stockage de Classe 1</a:t>
            </a: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Des procédures strictes :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Analyses laboratoire préalables d’un échantillon, Emission d’un certificat d’acceptation préalable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Traitement :</a:t>
            </a:r>
            <a:endParaRPr/>
          </a:p>
          <a:p>
            <a:pPr lvl="2">
              <a:lnSpc>
                <a:spcPct val="100000"/>
              </a:lnSpc>
              <a:buBlip>
                <a:blip r:embed="rId1"/>
              </a:buBlip>
            </a:pPr>
            <a:r>
              <a:rPr lang="fr-FR" sz="160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600">
                <a:solidFill>
                  <a:srgbClr val="000000"/>
                </a:solidFill>
                <a:latin typeface="Calibri"/>
              </a:rPr>
              <a:t>traçabilité du déchet garantie par le bordereau de suivi de déchets. </a:t>
            </a:r>
            <a:endParaRPr/>
          </a:p>
          <a:p>
            <a:pPr lvl="2">
              <a:lnSpc>
                <a:spcPct val="100000"/>
              </a:lnSpc>
              <a:buBlip>
                <a:blip r:embed="rId2"/>
              </a:buBlip>
            </a:pPr>
            <a:r>
              <a:rPr lang="fr-FR" sz="160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600">
                <a:solidFill>
                  <a:srgbClr val="000000"/>
                </a:solidFill>
                <a:latin typeface="Calibri"/>
              </a:rPr>
              <a:t>contrôle qualité assuré tout au long de la procédure</a:t>
            </a: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Procédé de stabilisation :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Traitement par stabilisation (ils sont mélangés à des liants hydrauliques) afin d’éviter toute dispersion de la charge polluante</a:t>
            </a:r>
            <a:endParaRPr/>
          </a:p>
        </p:txBody>
      </p:sp>
      <p:sp>
        <p:nvSpPr>
          <p:cNvPr id="490" name="CustomShape 4"/>
          <p:cNvSpPr/>
          <p:nvPr/>
        </p:nvSpPr>
        <p:spPr>
          <a:xfrm>
            <a:off x="8506080" y="6675120"/>
            <a:ext cx="143640" cy="89640"/>
          </a:xfrm>
          <a:prstGeom prst="leftArrow">
            <a:avLst>
              <a:gd fmla="val 50000" name="adj1"/>
              <a:gd fmla="val 50001" name="adj2"/>
            </a:avLst>
          </a:prstGeom>
          <a:gradFill>
            <a:gsLst>
              <a:gs pos="0">
                <a:srgbClr val="d32a92"/>
              </a:gs>
              <a:gs pos="100000">
                <a:srgbClr val="ffa2cf"/>
              </a:gs>
            </a:gsLst>
            <a:lin ang="16200000"/>
          </a:gradFill>
          <a:ln w="9360">
            <a:solidFill>
              <a:srgbClr val="be398b"/>
            </a:solidFill>
            <a:round/>
          </a:ln>
        </p:spPr>
      </p:sp>
      <p:sp>
        <p:nvSpPr>
          <p:cNvPr id="491" name="CustomShape 5"/>
          <p:cNvSpPr/>
          <p:nvPr/>
        </p:nvSpPr>
        <p:spPr>
          <a:xfrm>
            <a:off x="8691480" y="6675120"/>
            <a:ext cx="143640" cy="89640"/>
          </a:xfrm>
          <a:prstGeom prst="rightArrow">
            <a:avLst>
              <a:gd fmla="val 50000" name="adj1"/>
              <a:gd fmla="val 52642" name="adj2"/>
            </a:avLst>
          </a:prstGeom>
          <a:gradFill>
            <a:gsLst>
              <a:gs pos="0">
                <a:srgbClr val="d32a92"/>
              </a:gs>
              <a:gs pos="100000">
                <a:srgbClr val="ffa2cf"/>
              </a:gs>
            </a:gsLst>
            <a:lin ang="16200000"/>
          </a:gradFill>
          <a:ln w="9360">
            <a:solidFill>
              <a:srgbClr val="be398b"/>
            </a:solidFill>
            <a:round/>
          </a:ln>
        </p:spPr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Shape 1"/>
          <p:cNvSpPr txBox="1"/>
          <p:nvPr/>
        </p:nvSpPr>
        <p:spPr>
          <a:xfrm>
            <a:off x="1844640" y="2805840"/>
            <a:ext cx="5486040" cy="5662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Mesures des émissions Atmosphériques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Calcul de l’émission de CO</a:t>
            </a:r>
            <a:r>
              <a:rPr b="1" baseline="-25000" lang="fr-FR" sz="2800">
                <a:solidFill>
                  <a:srgbClr val="ffffff"/>
                </a:solidFill>
                <a:latin typeface="Arial"/>
              </a:rPr>
              <a:t>2 </a:t>
            </a:r>
            <a:endParaRPr/>
          </a:p>
        </p:txBody>
      </p:sp>
      <p:sp>
        <p:nvSpPr>
          <p:cNvPr id="494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4CFF555-A0D0-45CB-BC78-5DF99EE9C9A2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495" name="CustomShape 3"/>
          <p:cNvSpPr/>
          <p:nvPr/>
        </p:nvSpPr>
        <p:spPr>
          <a:xfrm>
            <a:off x="2209680" y="5313240"/>
            <a:ext cx="5025600" cy="2120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r-FR" sz="800">
                <a:solidFill>
                  <a:srgbClr val="000000"/>
                </a:solidFill>
                <a:latin typeface="Calibri"/>
              </a:rPr>
              <a:t>Source : Déclaration GEREP 2016(site internet DREAL)</a:t>
            </a:r>
            <a:endParaRPr/>
          </a:p>
        </p:txBody>
      </p:sp>
      <p:graphicFrame>
        <p:nvGraphicFramePr>
          <p:cNvPr id="496" name="Table 4"/>
          <p:cNvGraphicFramePr/>
          <p:nvPr/>
        </p:nvGraphicFramePr>
        <p:xfrm>
          <a:off x="783720" y="2125800"/>
          <a:ext cx="7706880" cy="3016080"/>
        </p:xfrm>
        <a:graphic>
          <a:graphicData uri="http://schemas.openxmlformats.org/drawingml/2006/table">
            <a:tbl>
              <a:tblPr/>
              <a:tblGrid>
                <a:gridCol w="1926720"/>
                <a:gridCol w="1926720"/>
                <a:gridCol w="1926720"/>
                <a:gridCol w="1926720"/>
              </a:tblGrid>
              <a:tr h="37692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Unité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Déchets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Gaz</a:t>
                      </a:r>
                      <a:endParaRPr/>
                    </a:p>
                  </a:txBody>
                  <a:tcPr/>
                </a:tc>
              </a:tr>
              <a:tr h="37692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PCI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GJ/t – GJ/MWh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8,64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3,6</a:t>
                      </a:r>
                      <a:endParaRPr/>
                    </a:p>
                  </a:txBody>
                  <a:tcPr/>
                </a:tc>
              </a:tr>
              <a:tr h="37692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Facteur d’émission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kg/GJ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57</a:t>
                      </a:r>
                      <a:endParaRPr/>
                    </a:p>
                  </a:txBody>
                  <a:tcPr/>
                </a:tc>
              </a:tr>
              <a:tr h="37692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Quantité traitée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73 742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5 670</a:t>
                      </a:r>
                      <a:endParaRPr/>
                    </a:p>
                  </a:txBody>
                  <a:tcPr/>
                </a:tc>
              </a:tr>
              <a:tr h="37692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Emission de CO2 / sources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60 527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1 163</a:t>
                      </a:r>
                      <a:endParaRPr/>
                    </a:p>
                  </a:txBody>
                  <a:tcPr/>
                </a:tc>
              </a:tr>
              <a:tr h="37692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CO</a:t>
                      </a:r>
                      <a:r>
                        <a:rPr b="1" baseline="-25000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 d’origine non biomasse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27 190</a:t>
                      </a:r>
                      <a:endParaRPr/>
                    </a:p>
                  </a:txBody>
                  <a:tcPr/>
                </a:tc>
              </a:tr>
              <a:tr h="37692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CO</a:t>
                      </a:r>
                      <a:r>
                        <a:rPr b="1" baseline="-25000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 d’origine biomasse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34 500</a:t>
                      </a:r>
                      <a:endParaRPr/>
                    </a:p>
                  </a:txBody>
                  <a:tcPr/>
                </a:tc>
              </a:tr>
              <a:tr h="37764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Total Emission de CO</a:t>
                      </a:r>
                      <a:r>
                        <a:rPr b="1" baseline="-25000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61 690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Mesures externes</a:t>
            </a:r>
            <a:endParaRPr/>
          </a:p>
        </p:txBody>
      </p:sp>
      <p:sp>
        <p:nvSpPr>
          <p:cNvPr id="498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77D1BFD-90E7-4446-A366-20FAE3AD872A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499" name="CustomShape 3"/>
          <p:cNvSpPr/>
          <p:nvPr/>
        </p:nvSpPr>
        <p:spPr>
          <a:xfrm>
            <a:off x="704160" y="1150560"/>
            <a:ext cx="4905360" cy="3650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i="1" lang="fr-FR">
                <a:solidFill>
                  <a:srgbClr val="000000"/>
                </a:solidFill>
                <a:latin typeface="Calibri"/>
              </a:rPr>
              <a:t>Surveillance Ponctuelle des Rejets Gazeux Ligne n°2</a:t>
            </a:r>
            <a:endParaRPr/>
          </a:p>
        </p:txBody>
      </p:sp>
      <p:sp>
        <p:nvSpPr>
          <p:cNvPr id="500" name="CustomShape 4"/>
          <p:cNvSpPr/>
          <p:nvPr/>
        </p:nvSpPr>
        <p:spPr>
          <a:xfrm>
            <a:off x="1501560" y="5481360"/>
            <a:ext cx="6981480" cy="9136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i="1" lang="fr-FR">
                <a:solidFill>
                  <a:srgbClr val="000000"/>
                </a:solidFill>
                <a:latin typeface="Calibri"/>
                <a:ea typeface="Times New Roman"/>
              </a:rPr>
              <a:t>1 autocontrôle par Leces le 1 septembre 2016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r-FR">
                <a:solidFill>
                  <a:srgbClr val="000000"/>
                </a:solidFill>
                <a:latin typeface="Calibri"/>
                <a:ea typeface="Times New Roman"/>
              </a:rPr>
              <a:t>1 contrôle inopiné réalisé par Eurofins le 23 août 2016</a:t>
            </a:r>
            <a:endParaRPr/>
          </a:p>
        </p:txBody>
      </p:sp>
      <p:graphicFrame>
        <p:nvGraphicFramePr>
          <p:cNvPr id="501" name="Table 5"/>
          <p:cNvGraphicFramePr/>
          <p:nvPr/>
        </p:nvGraphicFramePr>
        <p:xfrm>
          <a:off x="253800" y="1669320"/>
          <a:ext cx="8695440" cy="1439280"/>
        </p:xfrm>
        <a:graphic>
          <a:graphicData uri="http://schemas.openxmlformats.org/drawingml/2006/table">
            <a:tbl>
              <a:tblPr/>
              <a:tblGrid>
                <a:gridCol w="788400"/>
                <a:gridCol w="675720"/>
                <a:gridCol w="675720"/>
                <a:gridCol w="675720"/>
                <a:gridCol w="675720"/>
                <a:gridCol w="675720"/>
                <a:gridCol w="675720"/>
                <a:gridCol w="675720"/>
                <a:gridCol w="675720"/>
                <a:gridCol w="901080"/>
                <a:gridCol w="675720"/>
                <a:gridCol w="924480"/>
              </a:tblGrid>
              <a:tr h="31284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Date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SO</a:t>
                      </a:r>
                      <a:r>
                        <a:rPr b="1" baseline="-25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HCl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NH3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CO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COT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NOx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Poussières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HF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dioxines / furanes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Vitesse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Laboratoire</a:t>
                      </a:r>
                      <a:endParaRPr/>
                    </a:p>
                  </a:txBody>
                  <a:tcPr/>
                </a:tc>
              </a:tr>
              <a:tr h="16056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ng/Nm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m/s</a:t>
                      </a:r>
                      <a:endParaRPr/>
                    </a:p>
                  </a:txBody>
                  <a:tcPr/>
                </a:tc>
              </a:tr>
              <a:tr h="16056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</a:rPr>
                        <a:t>01/09/2016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34,00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4,90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41,40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2,60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217,00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7,10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0,0010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29,60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Leces</a:t>
                      </a:r>
                      <a:endParaRPr/>
                    </a:p>
                  </a:txBody>
                  <a:tcPr/>
                </a:tc>
              </a:tr>
              <a:tr h="16056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23/08/2016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5,80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1,60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8,10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22,10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236,80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0,13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0,00112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13,80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eurofins</a:t>
                      </a:r>
                      <a:endParaRPr/>
                    </a:p>
                  </a:txBody>
                  <a:tcPr/>
                </a:tc>
              </a:tr>
              <a:tr h="16056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20/12/2016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13,10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7,00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2,40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17,20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197,70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0,70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0,40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0,00200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29,00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Leces</a:t>
                      </a:r>
                      <a:endParaRPr/>
                    </a:p>
                  </a:txBody>
                  <a:tcPr/>
                </a:tc>
              </a:tr>
              <a:tr h="37404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Moyenne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17,63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4,53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5,13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26,90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1,30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217,17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3,33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0,19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24,13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7404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VLE 1/2h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200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60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400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0,1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&gt; 12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7404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VLE Jour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200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0,1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&gt; 12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</a:tbl>
          </a:graphicData>
        </a:graphic>
      </p:graphicFrame>
      <p:graphicFrame>
        <p:nvGraphicFramePr>
          <p:cNvPr id="502" name="Table 6"/>
          <p:cNvGraphicFramePr/>
          <p:nvPr/>
        </p:nvGraphicFramePr>
        <p:xfrm>
          <a:off x="253800" y="3425760"/>
          <a:ext cx="8770680" cy="1359720"/>
        </p:xfrm>
        <a:graphic>
          <a:graphicData uri="http://schemas.openxmlformats.org/drawingml/2006/table">
            <a:tbl>
              <a:tblPr/>
              <a:tblGrid>
                <a:gridCol w="824400"/>
                <a:gridCol w="484200"/>
                <a:gridCol w="484200"/>
                <a:gridCol w="484200"/>
                <a:gridCol w="484200"/>
                <a:gridCol w="484200"/>
                <a:gridCol w="484200"/>
                <a:gridCol w="484200"/>
                <a:gridCol w="484200"/>
                <a:gridCol w="484200"/>
                <a:gridCol w="484200"/>
                <a:gridCol w="484200"/>
                <a:gridCol w="484200"/>
                <a:gridCol w="700560"/>
                <a:gridCol w="755640"/>
                <a:gridCol w="679680"/>
              </a:tblGrid>
              <a:tr h="196920"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date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As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Cd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Cr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Cu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Hg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Mn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Ni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Co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Sb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Pb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Tl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Total Cd+Tl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Total autres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Laboratoire</a:t>
                      </a:r>
                      <a:endParaRPr/>
                    </a:p>
                  </a:txBody>
                  <a:tcPr/>
                </a:tc>
              </a:tr>
              <a:tr h="196920"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9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9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9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9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9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9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9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9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9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9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9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9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9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9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</a:tr>
              <a:tr h="196920"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</a:rPr>
                        <a:t>01/09/2016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0,00760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0,00520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0,03810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0,20800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0,00360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0,00200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0,02850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0,00090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0,00060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2,63300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Leces</a:t>
                      </a:r>
                      <a:endParaRPr/>
                    </a:p>
                  </a:txBody>
                  <a:tcPr/>
                </a:tc>
              </a:tr>
              <a:tr h="196920"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23/08/2016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0,29800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0,00077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0,00521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0,03960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0,00055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0,00043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0,00019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0,01380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0,00029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eurofins</a:t>
                      </a:r>
                      <a:endParaRPr/>
                    </a:p>
                  </a:txBody>
                  <a:tcPr/>
                </a:tc>
              </a:tr>
              <a:tr h="196920"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20/12/2016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0,00015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0,00006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0,00324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0,04600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0,00361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0,25100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0,00230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0,00054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0,00014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0,01780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0,00002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0,00019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0,00067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0,32100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</a:rPr>
                        <a:t>Leces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Moyenne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0,1019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0,0031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0,0298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0,0014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0,1662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0,0022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0,0200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0,0006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</a:rPr>
                        <a:t>1,4770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</a:tbl>
          </a:graphicData>
        </a:graphic>
      </p:graphicFrame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Mesures externes</a:t>
            </a:r>
            <a:endParaRPr/>
          </a:p>
        </p:txBody>
      </p:sp>
      <p:sp>
        <p:nvSpPr>
          <p:cNvPr id="504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35D798F-834D-4F0C-978B-956F5AA68B4E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505" name="CustomShape 3"/>
          <p:cNvSpPr/>
          <p:nvPr/>
        </p:nvSpPr>
        <p:spPr>
          <a:xfrm>
            <a:off x="639720" y="1175400"/>
            <a:ext cx="4905360" cy="3650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i="1" lang="fr-FR">
                <a:solidFill>
                  <a:srgbClr val="000000"/>
                </a:solidFill>
                <a:latin typeface="Calibri"/>
              </a:rPr>
              <a:t>Surveillance Ponctuelle des Rejets Gazeux Ligne n°3</a:t>
            </a:r>
            <a:endParaRPr/>
          </a:p>
        </p:txBody>
      </p:sp>
      <p:sp>
        <p:nvSpPr>
          <p:cNvPr id="506" name="CustomShape 4"/>
          <p:cNvSpPr/>
          <p:nvPr/>
        </p:nvSpPr>
        <p:spPr>
          <a:xfrm>
            <a:off x="1228320" y="5846400"/>
            <a:ext cx="6981480" cy="9136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i="1" lang="fr-FR">
                <a:solidFill>
                  <a:srgbClr val="000000"/>
                </a:solidFill>
                <a:latin typeface="Calibri"/>
                <a:ea typeface="Times New Roman"/>
              </a:rPr>
              <a:t>2 autocontrôles par Leces le 19 avril 2016 et le 13 décembre 2016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r-FR">
                <a:solidFill>
                  <a:srgbClr val="000000"/>
                </a:solidFill>
                <a:latin typeface="Calibri"/>
                <a:ea typeface="Times New Roman"/>
              </a:rPr>
              <a:t>1 contrôle inopiné réalisé par Eurofins le 28 juin 2016</a:t>
            </a:r>
            <a:endParaRPr/>
          </a:p>
        </p:txBody>
      </p:sp>
      <p:graphicFrame>
        <p:nvGraphicFramePr>
          <p:cNvPr id="507" name="Table 5"/>
          <p:cNvGraphicFramePr/>
          <p:nvPr/>
        </p:nvGraphicFramePr>
        <p:xfrm>
          <a:off x="201600" y="1728360"/>
          <a:ext cx="8747640" cy="1595160"/>
        </p:xfrm>
        <a:graphic>
          <a:graphicData uri="http://schemas.openxmlformats.org/drawingml/2006/table">
            <a:tbl>
              <a:tblPr/>
              <a:tblGrid>
                <a:gridCol w="793080"/>
                <a:gridCol w="679680"/>
                <a:gridCol w="679680"/>
                <a:gridCol w="679680"/>
                <a:gridCol w="679680"/>
                <a:gridCol w="679680"/>
                <a:gridCol w="679680"/>
                <a:gridCol w="679680"/>
                <a:gridCol w="679680"/>
                <a:gridCol w="906480"/>
                <a:gridCol w="679680"/>
                <a:gridCol w="930960"/>
              </a:tblGrid>
              <a:tr h="31284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Date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SO</a:t>
                      </a:r>
                      <a:r>
                        <a:rPr b="1" baseline="-25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HCl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NH3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CO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COT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NOx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Poussières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HF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dioxines / furanes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Vitesse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Laboratoire</a:t>
                      </a:r>
                      <a:endParaRPr/>
                    </a:p>
                  </a:txBody>
                  <a:tcPr/>
                </a:tc>
              </a:tr>
              <a:tr h="16056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ng/Nm</a:t>
                      </a:r>
                      <a:r>
                        <a:rPr b="1"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m/s</a:t>
                      </a:r>
                      <a:endParaRPr/>
                    </a:p>
                  </a:txBody>
                  <a:tcPr/>
                </a:tc>
              </a:tr>
              <a:tr h="16056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</a:rPr>
                        <a:t>28/06/2016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22,66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15,07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0,24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2,40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360,10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3,02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1,09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0,00428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28,10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eurofins</a:t>
                      </a:r>
                      <a:endParaRPr/>
                    </a:p>
                  </a:txBody>
                  <a:tcPr/>
                </a:tc>
              </a:tr>
              <a:tr h="16056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</a:rPr>
                        <a:t>19/04/2016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17,80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12,99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0,45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8,50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0,70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218,10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1,70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0,41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0,00402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30,90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Leces</a:t>
                      </a:r>
                      <a:endParaRPr/>
                    </a:p>
                  </a:txBody>
                  <a:tcPr/>
                </a:tc>
              </a:tr>
              <a:tr h="16056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</a:rPr>
                        <a:t>13/12/2016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29,30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15,10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9,40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197,00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0,70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0,00100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29,70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Leces</a:t>
                      </a:r>
                      <a:endParaRPr/>
                    </a:p>
                  </a:txBody>
                  <a:tcPr/>
                </a:tc>
              </a:tr>
              <a:tr h="37404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Moyenne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23,25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14,39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0,63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6,77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0,23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258,40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2,07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0,73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29,57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7404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VLE 1/2h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200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60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400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0,1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&gt; 12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74040"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VLE Jour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200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0,1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7920" rIns="7920" tIns="792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&gt; 12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</a:tbl>
          </a:graphicData>
        </a:graphic>
      </p:graphicFrame>
      <p:graphicFrame>
        <p:nvGraphicFramePr>
          <p:cNvPr id="508" name="Table 6"/>
          <p:cNvGraphicFramePr/>
          <p:nvPr/>
        </p:nvGraphicFramePr>
        <p:xfrm>
          <a:off x="201600" y="3629880"/>
          <a:ext cx="8747640" cy="1369440"/>
        </p:xfrm>
        <a:graphic>
          <a:graphicData uri="http://schemas.openxmlformats.org/drawingml/2006/table">
            <a:tbl>
              <a:tblPr/>
              <a:tblGrid>
                <a:gridCol w="781920"/>
                <a:gridCol w="459360"/>
                <a:gridCol w="459360"/>
                <a:gridCol w="459360"/>
                <a:gridCol w="459360"/>
                <a:gridCol w="459360"/>
                <a:gridCol w="459360"/>
                <a:gridCol w="459360"/>
                <a:gridCol w="459360"/>
                <a:gridCol w="459360"/>
                <a:gridCol w="459360"/>
                <a:gridCol w="459360"/>
                <a:gridCol w="459360"/>
                <a:gridCol w="664560"/>
                <a:gridCol w="716760"/>
                <a:gridCol w="1072080"/>
              </a:tblGrid>
              <a:tr h="131040"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date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As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Cd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Cr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Cu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Hg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Mn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Ni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Co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Sb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Pb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Tl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Total Cd+Tl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Total autres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Laboratoire</a:t>
                      </a:r>
                      <a:endParaRPr/>
                    </a:p>
                  </a:txBody>
                  <a:tcPr/>
                </a:tc>
              </a:tr>
              <a:tr h="131040"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</a:tr>
              <a:tr h="131040"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Calibri"/>
                        </a:rPr>
                        <a:t>28/06/2016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0,00026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0,00001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0,00086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0,00290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0,00294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0,05923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0,00077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0,00082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0,00055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0,00936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eurofins</a:t>
                      </a:r>
                      <a:endParaRPr/>
                    </a:p>
                  </a:txBody>
                  <a:tcPr/>
                </a:tc>
              </a:tr>
              <a:tr h="131040"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Calibri"/>
                        </a:rPr>
                        <a:t>19/04/2016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0,00305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0,00035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0,00631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0,06740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0,04060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0,00859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0,00349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0,06940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0,00021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0,00233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0,35900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Leces</a:t>
                      </a:r>
                      <a:endParaRPr/>
                    </a:p>
                  </a:txBody>
                  <a:tcPr/>
                </a:tc>
              </a:tr>
              <a:tr h="131040"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Calibri"/>
                        </a:rPr>
                        <a:t>13/12/2016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0,00051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0,00059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0,00952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0,05630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0,00449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0,20300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0,00566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0,00004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0,00043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0,01100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0,00004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0,00018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0,00062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0,28700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Leces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Moyenne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0,0013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0,0056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0,0422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0,0025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0,1009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0,0050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0,0014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0,0299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0,0001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0,0015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0,3230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75120"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VLE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000" rIns="9000" tIns="900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</a:tbl>
          </a:graphicData>
        </a:graphic>
      </p:graphicFrame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Rejets Atmosphériques</a:t>
            </a:r>
            <a:endParaRPr/>
          </a:p>
        </p:txBody>
      </p:sp>
      <p:sp>
        <p:nvSpPr>
          <p:cNvPr id="510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E3C3FC0-D76F-40A5-A008-5F9DB2A518F6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511" name="CustomShape 3"/>
          <p:cNvSpPr/>
          <p:nvPr/>
        </p:nvSpPr>
        <p:spPr>
          <a:xfrm>
            <a:off x="380160" y="1175760"/>
            <a:ext cx="2636280" cy="3650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i="1" lang="fr-FR">
                <a:solidFill>
                  <a:srgbClr val="000000"/>
                </a:solidFill>
                <a:latin typeface="Calibri"/>
                <a:ea typeface="Times New Roman"/>
              </a:rPr>
              <a:t>Flux annuel par paramètre</a:t>
            </a:r>
            <a:endParaRPr/>
          </a:p>
        </p:txBody>
      </p:sp>
      <p:graphicFrame>
        <p:nvGraphicFramePr>
          <p:cNvPr id="512" name="Table 4"/>
          <p:cNvGraphicFramePr/>
          <p:nvPr/>
        </p:nvGraphicFramePr>
        <p:xfrm>
          <a:off x="365040" y="1543680"/>
          <a:ext cx="8469720" cy="2457000"/>
        </p:xfrm>
        <a:graphic>
          <a:graphicData uri="http://schemas.openxmlformats.org/drawingml/2006/table">
            <a:tbl>
              <a:tblPr/>
              <a:tblGrid>
                <a:gridCol w="1026000"/>
                <a:gridCol w="964800"/>
                <a:gridCol w="765720"/>
                <a:gridCol w="873000"/>
                <a:gridCol w="765720"/>
                <a:gridCol w="750240"/>
                <a:gridCol w="903600"/>
                <a:gridCol w="826920"/>
                <a:gridCol w="750240"/>
                <a:gridCol w="843480"/>
              </a:tblGrid>
              <a:tr h="16164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Ligne n°3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Fumées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SO</a:t>
                      </a:r>
                      <a:r>
                        <a:rPr b="1" baseline="-25000" lang="fr-FR" sz="8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HCl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CO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COT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NOx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Poussières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HF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NH3</a:t>
                      </a:r>
                      <a:endParaRPr/>
                    </a:p>
                  </a:txBody>
                  <a:tcPr/>
                </a:tc>
              </a:tr>
              <a:tr h="19044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Janvier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52,62  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406,3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251,15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176,59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28,46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5810,54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56,84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14,33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46,74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Février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49,99  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334,62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200,12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276,59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32,54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5187,46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44,95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10,51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91,2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Mars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55,06  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549,53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322,11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238,99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35,95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6624,27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37,06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16,12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46,92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Avril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57,95  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538,63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273,95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255,28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31,4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7119,82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37,31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16,67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85,97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Mai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47,11  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557,34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199,14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170,11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13,58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4057,27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66,77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5,45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8,81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Juin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46,54  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758,33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228,27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184,41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14,8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4440,83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191,39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6,06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1,7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Juillet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46,62  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639,38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220,7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187,32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15,64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4964,43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204,38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6,15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0,58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Août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47,31  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464,78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133,8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139,1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11,05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2814,76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92,5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3,65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1,22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Septembre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48,88  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19,56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9,52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12,92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0,98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229,4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5,8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0,26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0,22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Octobre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47,93  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451,54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140,69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276,35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10,8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2874,41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99,11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2,52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9,69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Novembre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48,76  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927,1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223,34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366,47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18,34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5223,52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88,06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5,12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24,98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Décembre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50,26  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889,65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218,97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284,34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9,37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4856,38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72,34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9,21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13,89</a:t>
                      </a:r>
                      <a:endParaRPr/>
                    </a:p>
                  </a:txBody>
                  <a:tcPr/>
                </a:tc>
              </a:tr>
              <a:tr h="16092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599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6 536,76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2 421,76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2 568,47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222,91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54 203,09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996,51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96,05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331,92   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3" name="Table 5"/>
          <p:cNvGraphicFramePr/>
          <p:nvPr/>
        </p:nvGraphicFramePr>
        <p:xfrm>
          <a:off x="365040" y="4130640"/>
          <a:ext cx="8469720" cy="2447640"/>
        </p:xfrm>
        <a:graphic>
          <a:graphicData uri="http://schemas.openxmlformats.org/drawingml/2006/table">
            <a:tbl>
              <a:tblPr/>
              <a:tblGrid>
                <a:gridCol w="1026000"/>
                <a:gridCol w="964800"/>
                <a:gridCol w="765720"/>
                <a:gridCol w="873000"/>
                <a:gridCol w="765720"/>
                <a:gridCol w="750240"/>
                <a:gridCol w="903600"/>
                <a:gridCol w="826920"/>
                <a:gridCol w="750240"/>
                <a:gridCol w="843480"/>
              </a:tblGrid>
              <a:tr h="16164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CVE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Fumée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SO</a:t>
                      </a:r>
                      <a:r>
                        <a:rPr b="1" baseline="-25000" lang="fr-FR" sz="8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HCl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CO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COT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NOx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Poussières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HF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NH3</a:t>
                      </a:r>
                      <a:endParaRPr/>
                    </a:p>
                  </a:txBody>
                  <a:tcPr/>
                </a:tc>
              </a:tr>
              <a:tr h="18072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mg/Nm</a:t>
                      </a:r>
                      <a:r>
                        <a:rPr baseline="30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Janvier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78,43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725,16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310,33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434,63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29,66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7 668,31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65,45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15,46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87,19   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Février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71,83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399,76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215,49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309,89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32,79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5 658,20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46,97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10,78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100,76   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Mars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76,09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763,63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381,91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408,28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38,49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8 049,28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42,52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16,87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84,50   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Avril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83,21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822,41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351,08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542,19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32,80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9 462,64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47,08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18,39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155,74   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Mai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69,55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780,89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252,47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376,33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19,60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5 898,21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79,30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6,71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67,99   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Juin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46,54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758,33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228,27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184,41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14,80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4 440,83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191,39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6,06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1,70   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Juillet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79,15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848,69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250,05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385,25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17,53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6 245,05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228,55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7,10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20,74   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Août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79,76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1 082,06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195,05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696,88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15,16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6 773,64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169,16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6,97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169,68   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Septembre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71,54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326,59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100,11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309,09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4,13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3 047,81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60,06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2,29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43,14   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Octobre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69,86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737,71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203,38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590,52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12,93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4 982,85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141,32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4,13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49,45   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Novembre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69,72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1 265,78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301,99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729,09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21,02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7 946,41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140,99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7,19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76,60   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Décembre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74,33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1 189,41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292,85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543,06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11,73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7 155,23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115,95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13,78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</a:rPr>
                        <a:t>49,25   </a:t>
                      </a:r>
                      <a:endParaRPr/>
                    </a:p>
                  </a:txBody>
                  <a:tcPr/>
                </a:tc>
              </a:tr>
              <a:tr h="165600">
                <a:tc>
                  <a:txBody>
                    <a:bodyPr anchor="ctr" bIns="0" lIns="9360" rIns="9360" tIns="9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 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870,01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9 700,42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3 082,98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5 509,62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250,64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77 328,46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1 328,74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115,73  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</a:rPr>
                        <a:t>906,74   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Rejets Atmosphériques</a:t>
            </a:r>
            <a:endParaRPr/>
          </a:p>
        </p:txBody>
      </p:sp>
      <p:sp>
        <p:nvSpPr>
          <p:cNvPr id="515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BB84268-E737-48CE-B78E-CB5C93C1BDC2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516" name="CustomShape 3"/>
          <p:cNvSpPr/>
          <p:nvPr/>
        </p:nvSpPr>
        <p:spPr>
          <a:xfrm>
            <a:off x="380160" y="1356120"/>
            <a:ext cx="2636280" cy="3650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i="1" lang="fr-FR">
                <a:solidFill>
                  <a:srgbClr val="000000"/>
                </a:solidFill>
                <a:latin typeface="Calibri"/>
                <a:ea typeface="Times New Roman"/>
              </a:rPr>
              <a:t>Flux annuel par paramètre</a:t>
            </a:r>
            <a:endParaRPr/>
          </a:p>
        </p:txBody>
      </p:sp>
      <p:graphicFrame>
        <p:nvGraphicFramePr>
          <p:cNvPr id="517" name="Table 4"/>
          <p:cNvGraphicFramePr/>
          <p:nvPr/>
        </p:nvGraphicFramePr>
        <p:xfrm>
          <a:off x="1056960" y="2149560"/>
          <a:ext cx="7338600" cy="3550320"/>
        </p:xfrm>
        <a:graphic>
          <a:graphicData uri="http://schemas.openxmlformats.org/drawingml/2006/table">
            <a:tbl>
              <a:tblPr/>
              <a:tblGrid>
                <a:gridCol w="680760"/>
                <a:gridCol w="748800"/>
                <a:gridCol w="801360"/>
                <a:gridCol w="801360"/>
                <a:gridCol w="729000"/>
                <a:gridCol w="829440"/>
                <a:gridCol w="829440"/>
                <a:gridCol w="682920"/>
                <a:gridCol w="617040"/>
                <a:gridCol w="618480"/>
              </a:tblGrid>
              <a:tr h="311760"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CVE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Fumée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SO</a:t>
                      </a:r>
                      <a:r>
                        <a:rPr b="1" baseline="-25000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HCl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COT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NOx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Poussières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HF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NH3</a:t>
                      </a:r>
                      <a:endParaRPr/>
                    </a:p>
                  </a:txBody>
                  <a:tcPr/>
                </a:tc>
              </a:tr>
              <a:tr h="231480"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KNm</a:t>
                      </a:r>
                      <a:r>
                        <a:rPr b="1" baseline="30000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kg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mg/Nm</a:t>
                      </a:r>
                      <a:r>
                        <a:rPr baseline="30000"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</a:tr>
              <a:tr h="20700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Janvier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78,43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725,16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310,33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434,63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29,66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7 668,31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65,45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15,46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87,19</a:t>
                      </a:r>
                      <a:endParaRPr/>
                    </a:p>
                  </a:txBody>
                  <a:tcPr/>
                </a:tc>
              </a:tr>
              <a:tr h="20700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Février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71,83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399,76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215,49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309,89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32,79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5 658,20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46,97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10,78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100,76</a:t>
                      </a:r>
                      <a:endParaRPr/>
                    </a:p>
                  </a:txBody>
                  <a:tcPr/>
                </a:tc>
              </a:tr>
              <a:tr h="20700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Mars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76,09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763,63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381,91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408,28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38,49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8 049,28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42,52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16,87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84,50</a:t>
                      </a:r>
                      <a:endParaRPr/>
                    </a:p>
                  </a:txBody>
                  <a:tcPr/>
                </a:tc>
              </a:tr>
              <a:tr h="20700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Avril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83,21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822,41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351,08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542,19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32,80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9 462,64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47,08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18,39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155,74</a:t>
                      </a:r>
                      <a:endParaRPr/>
                    </a:p>
                  </a:txBody>
                  <a:tcPr/>
                </a:tc>
              </a:tr>
              <a:tr h="20700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Mai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69,55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780,89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252,47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376,33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19,60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5 898,21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79,30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6,71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67,99</a:t>
                      </a:r>
                      <a:endParaRPr/>
                    </a:p>
                  </a:txBody>
                  <a:tcPr/>
                </a:tc>
              </a:tr>
              <a:tr h="20700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Juin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46,54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758,33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228,27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184,41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14,80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4 440,83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191,39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6,06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1,70</a:t>
                      </a:r>
                      <a:endParaRPr/>
                    </a:p>
                  </a:txBody>
                  <a:tcPr/>
                </a:tc>
              </a:tr>
              <a:tr h="20700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Juillet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79,15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848,69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250,05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385,25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17,53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6 245,05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228,55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7,10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20,74</a:t>
                      </a:r>
                      <a:endParaRPr/>
                    </a:p>
                  </a:txBody>
                  <a:tcPr/>
                </a:tc>
              </a:tr>
              <a:tr h="20700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Août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79,76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1 082,06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195,05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696,88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15,16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6 773,64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169,16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6,97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169,68</a:t>
                      </a:r>
                      <a:endParaRPr/>
                    </a:p>
                  </a:txBody>
                  <a:tcPr/>
                </a:tc>
              </a:tr>
              <a:tr h="31176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Septembre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71,54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326,59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100,11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309,09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4,13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3 047,81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60,06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2,29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43,14</a:t>
                      </a:r>
                      <a:endParaRPr/>
                    </a:p>
                  </a:txBody>
                  <a:tcPr/>
                </a:tc>
              </a:tr>
              <a:tr h="20700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Octobre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69,86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737,71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203,38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590,52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12,93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4 982,85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141,32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4,13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49,45</a:t>
                      </a:r>
                      <a:endParaRPr/>
                    </a:p>
                  </a:txBody>
                  <a:tcPr/>
                </a:tc>
              </a:tr>
              <a:tr h="31176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Novembre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69,72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1 265,78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301,99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729,09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21,02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7 946,41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140,99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7,19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76,60</a:t>
                      </a:r>
                      <a:endParaRPr/>
                    </a:p>
                  </a:txBody>
                  <a:tcPr/>
                </a:tc>
              </a:tr>
              <a:tr h="31176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Décembre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74,33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1 189,41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292,85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543,06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11,73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7 155,23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115,95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13,78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49,25</a:t>
                      </a:r>
                      <a:endParaRPr/>
                    </a:p>
                  </a:txBody>
                  <a:tcPr/>
                </a:tc>
              </a:tr>
              <a:tr h="20880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870,01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9 700,42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3 082,98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5 509,62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250,64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77 328,46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1 328,74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115,73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906,74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1844640" y="2805840"/>
            <a:ext cx="5486040" cy="5662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Contexte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Rejets Atmosphériques</a:t>
            </a:r>
            <a:endParaRPr/>
          </a:p>
        </p:txBody>
      </p:sp>
      <p:sp>
        <p:nvSpPr>
          <p:cNvPr id="519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849669E-9094-49F6-AE35-CBEBACC6DFFA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520" name="CustomShape 3"/>
          <p:cNvSpPr/>
          <p:nvPr/>
        </p:nvSpPr>
        <p:spPr>
          <a:xfrm>
            <a:off x="398160" y="1184040"/>
            <a:ext cx="5563800" cy="3650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i="1" lang="fr-FR">
                <a:solidFill>
                  <a:srgbClr val="000000"/>
                </a:solidFill>
                <a:latin typeface="Calibri"/>
                <a:ea typeface="Times New Roman"/>
              </a:rPr>
              <a:t>Analyses des dépassements des Valeurs Limites d’Emission</a:t>
            </a:r>
            <a:endParaRPr/>
          </a:p>
        </p:txBody>
      </p:sp>
      <p:sp>
        <p:nvSpPr>
          <p:cNvPr id="521" name="CustomShape 4"/>
          <p:cNvSpPr/>
          <p:nvPr/>
        </p:nvSpPr>
        <p:spPr>
          <a:xfrm>
            <a:off x="1682280" y="6399000"/>
            <a:ext cx="5778720" cy="3650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  <a:ea typeface="Times New Roman"/>
              </a:rPr>
              <a:t>60 h/an / four de dépassement toléré par la réglementation </a:t>
            </a:r>
            <a:endParaRPr/>
          </a:p>
        </p:txBody>
      </p:sp>
      <p:graphicFrame>
        <p:nvGraphicFramePr>
          <p:cNvPr id="522" name="Table 5"/>
          <p:cNvGraphicFramePr/>
          <p:nvPr/>
        </p:nvGraphicFramePr>
        <p:xfrm>
          <a:off x="220320" y="2043000"/>
          <a:ext cx="8747640" cy="933840"/>
        </p:xfrm>
        <a:graphic>
          <a:graphicData uri="http://schemas.openxmlformats.org/drawingml/2006/table">
            <a:tbl>
              <a:tblPr/>
              <a:tblGrid>
                <a:gridCol w="1314000"/>
                <a:gridCol w="563040"/>
                <a:gridCol w="563040"/>
                <a:gridCol w="534960"/>
                <a:gridCol w="534960"/>
                <a:gridCol w="534960"/>
                <a:gridCol w="563040"/>
                <a:gridCol w="694440"/>
                <a:gridCol w="563040"/>
                <a:gridCol w="694440"/>
                <a:gridCol w="497160"/>
                <a:gridCol w="563040"/>
                <a:gridCol w="563040"/>
                <a:gridCol w="564480"/>
              </a:tblGrid>
              <a:tr h="372600">
                <a:tc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8000"/>
                          </a:solidFill>
                          <a:latin typeface="Arial"/>
                        </a:rPr>
                        <a:t>Janvier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8000"/>
                          </a:solidFill>
                          <a:latin typeface="Arial"/>
                        </a:rPr>
                        <a:t>Février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8000"/>
                          </a:solidFill>
                          <a:latin typeface="Arial"/>
                        </a:rPr>
                        <a:t>Mars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8000"/>
                          </a:solidFill>
                          <a:latin typeface="Arial"/>
                        </a:rPr>
                        <a:t>Avril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8000"/>
                          </a:solidFill>
                          <a:latin typeface="Arial"/>
                        </a:rPr>
                        <a:t>Mai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8000"/>
                          </a:solidFill>
                          <a:latin typeface="Arial"/>
                        </a:rPr>
                        <a:t>Juin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8000"/>
                          </a:solidFill>
                          <a:latin typeface="Arial"/>
                        </a:rPr>
                        <a:t>Juillet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8000"/>
                          </a:solidFill>
                          <a:latin typeface="Arial"/>
                        </a:rPr>
                        <a:t>Août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8000"/>
                          </a:solidFill>
                          <a:latin typeface="Arial"/>
                        </a:rPr>
                        <a:t>Septembre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8000"/>
                          </a:solidFill>
                          <a:latin typeface="Arial"/>
                        </a:rPr>
                        <a:t>Octobre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8000"/>
                          </a:solidFill>
                          <a:latin typeface="Arial"/>
                        </a:rPr>
                        <a:t>Novembre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8000"/>
                          </a:solidFill>
                          <a:latin typeface="Arial"/>
                        </a:rPr>
                        <a:t>Décembre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8000"/>
                          </a:solidFill>
                          <a:latin typeface="Arial"/>
                        </a:rPr>
                        <a:t>Total</a:t>
                      </a:r>
                      <a:endParaRPr/>
                    </a:p>
                  </a:txBody>
                  <a:tcPr/>
                </a:tc>
              </a:tr>
              <a:tr h="311400"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L2 : VLE 30 minutes (h)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10,50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6,00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9,50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58,00</a:t>
                      </a:r>
                      <a:endParaRPr/>
                    </a:p>
                  </a:txBody>
                  <a:tcPr/>
                </a:tc>
              </a:tr>
              <a:tr h="311400"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L3 : VLE 30 minutes (h)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7,00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4,00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480" rIns="6480" tIns="648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8000"/>
                          </a:solidFill>
                          <a:latin typeface="Arial"/>
                        </a:rPr>
                        <a:t>43,50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3" name="Graphique 9"/>
          <p:cNvGraphicFramePr/>
          <p:nvPr/>
        </p:nvGraphicFramePr>
        <p:xfrm>
          <a:off x="201600" y="3483360"/>
          <a:ext cx="8766360" cy="197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Rejets Atmosphériques</a:t>
            </a:r>
            <a:endParaRPr/>
          </a:p>
        </p:txBody>
      </p:sp>
      <p:sp>
        <p:nvSpPr>
          <p:cNvPr id="525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D7252C7-B596-45F4-9089-25E748BFC57D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526" name="CustomShape 3"/>
          <p:cNvSpPr/>
          <p:nvPr/>
        </p:nvSpPr>
        <p:spPr>
          <a:xfrm>
            <a:off x="398160" y="1184040"/>
            <a:ext cx="5563800" cy="3650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i="1" lang="fr-FR">
                <a:solidFill>
                  <a:srgbClr val="000000"/>
                </a:solidFill>
                <a:latin typeface="Calibri"/>
                <a:ea typeface="Times New Roman"/>
              </a:rPr>
              <a:t>Analyses des dépassements des Valeurs Limites d’Emission</a:t>
            </a:r>
            <a:endParaRPr/>
          </a:p>
        </p:txBody>
      </p:sp>
      <p:sp>
        <p:nvSpPr>
          <p:cNvPr id="527" name="CustomShape 4"/>
          <p:cNvSpPr/>
          <p:nvPr/>
        </p:nvSpPr>
        <p:spPr>
          <a:xfrm>
            <a:off x="1682280" y="6399000"/>
            <a:ext cx="5778720" cy="3650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  <a:ea typeface="Times New Roman"/>
              </a:rPr>
              <a:t>60 h/an / four de dépassement toléré par la réglementation </a:t>
            </a:r>
            <a:endParaRPr/>
          </a:p>
        </p:txBody>
      </p:sp>
      <p:graphicFrame>
        <p:nvGraphicFramePr>
          <p:cNvPr id="528" name="Table 5"/>
          <p:cNvGraphicFramePr/>
          <p:nvPr/>
        </p:nvGraphicFramePr>
        <p:xfrm>
          <a:off x="527760" y="1551960"/>
          <a:ext cx="7772040" cy="1618920"/>
        </p:xfrm>
        <a:graphic>
          <a:graphicData uri="http://schemas.openxmlformats.org/drawingml/2006/table">
            <a:tbl>
              <a:tblPr/>
              <a:tblGrid>
                <a:gridCol w="761760"/>
                <a:gridCol w="761760"/>
                <a:gridCol w="723600"/>
                <a:gridCol w="723600"/>
                <a:gridCol w="723600"/>
                <a:gridCol w="761760"/>
                <a:gridCol w="939600"/>
                <a:gridCol w="761760"/>
                <a:gridCol w="939600"/>
                <a:gridCol w="675000"/>
              </a:tblGrid>
              <a:tr h="1828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Ligne 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SO</a:t>
                      </a:r>
                      <a:r>
                        <a:rPr b="1" baseline="-25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HCl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CO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COT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  <a:r>
                        <a:rPr b="1" baseline="-25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Poussières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HF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NH3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8,0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09,5 h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39,0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43,5 h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19,5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24,5 h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8,5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14,5 h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13,0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19,5 h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6,5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11,5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21,50 h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18,5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10,5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37 h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25,0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6,0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40,5 h </a:t>
                      </a:r>
                      <a:endParaRPr/>
                    </a:p>
                  </a:txBody>
                  <a:tcPr/>
                </a:tc>
              </a:tr>
              <a:tr h="16200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1,5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4,5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49,5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0,5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0,5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0,5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3,5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0,0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60,5 h 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9" name="Table 6"/>
          <p:cNvGraphicFramePr/>
          <p:nvPr/>
        </p:nvGraphicFramePr>
        <p:xfrm>
          <a:off x="527760" y="3352680"/>
          <a:ext cx="7772040" cy="1812600"/>
        </p:xfrm>
        <a:graphic>
          <a:graphicData uri="http://schemas.openxmlformats.org/drawingml/2006/table">
            <a:tbl>
              <a:tblPr/>
              <a:tblGrid>
                <a:gridCol w="761760"/>
                <a:gridCol w="761760"/>
                <a:gridCol w="723600"/>
                <a:gridCol w="723600"/>
                <a:gridCol w="723600"/>
                <a:gridCol w="761760"/>
                <a:gridCol w="939600"/>
                <a:gridCol w="761760"/>
                <a:gridCol w="939600"/>
                <a:gridCol w="675000"/>
              </a:tblGrid>
              <a:tr h="1828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Ligne 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SO</a:t>
                      </a:r>
                      <a:r>
                        <a:rPr b="1" baseline="-25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HCl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CO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COT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  <a:r>
                        <a:rPr b="1" baseline="-25000" lang="fr-FR" sz="100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Poussières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HF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NH3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/>
                    </a:p>
                  </a:txBody>
                  <a:tcPr/>
                </a:tc>
              </a:tr>
              <a:tr h="181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01,0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01,5 h</a:t>
                      </a:r>
                      <a:endParaRPr/>
                    </a:p>
                  </a:txBody>
                  <a:tcPr/>
                </a:tc>
              </a:tr>
              <a:tr h="181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01,5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08,5 h</a:t>
                      </a:r>
                      <a:endParaRPr/>
                    </a:p>
                  </a:txBody>
                  <a:tcPr/>
                </a:tc>
              </a:tr>
              <a:tr h="181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00,0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06,5 h</a:t>
                      </a:r>
                      <a:endParaRPr/>
                    </a:p>
                  </a:txBody>
                  <a:tcPr/>
                </a:tc>
              </a:tr>
              <a:tr h="181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7,0 h</a:t>
                      </a:r>
                      <a:endParaRPr/>
                    </a:p>
                  </a:txBody>
                  <a:tcPr/>
                </a:tc>
              </a:tr>
              <a:tr h="181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3,5 h</a:t>
                      </a:r>
                      <a:endParaRPr/>
                    </a:p>
                  </a:txBody>
                  <a:tcPr/>
                </a:tc>
              </a:tr>
              <a:tr h="181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4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3,5 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7,5 h</a:t>
                      </a:r>
                      <a:endParaRPr/>
                    </a:p>
                  </a:txBody>
                  <a:tcPr/>
                </a:tc>
              </a:tr>
              <a:tr h="181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8,5 h </a:t>
                      </a:r>
                      <a:endParaRPr/>
                    </a:p>
                  </a:txBody>
                  <a:tcPr/>
                </a:tc>
              </a:tr>
              <a:tr h="181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5,0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23,0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2,5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1,0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0,0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31,5 h </a:t>
                      </a:r>
                      <a:endParaRPr/>
                    </a:p>
                  </a:txBody>
                  <a:tcPr/>
                </a:tc>
              </a:tr>
              <a:tr h="181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13,5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22,0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13,0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0,0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0,0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1,0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1,5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0,0 h 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>
                          <a:solidFill>
                            <a:srgbClr val="000000"/>
                          </a:solidFill>
                          <a:latin typeface="Arial"/>
                        </a:rPr>
                        <a:t>51,0 h 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0" name="CustomShape 7"/>
          <p:cNvSpPr/>
          <p:nvPr/>
        </p:nvSpPr>
        <p:spPr>
          <a:xfrm>
            <a:off x="527760" y="5292360"/>
            <a:ext cx="7855920" cy="272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r-FR" sz="1200">
                <a:solidFill>
                  <a:srgbClr val="000000"/>
                </a:solidFill>
                <a:latin typeface="Calibri"/>
              </a:rPr>
              <a:t>Le tableau reprend les dépassements par polluant tout en y incluant les doublons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Rejets Atmosphériques - Poussières</a:t>
            </a:r>
            <a:endParaRPr/>
          </a:p>
        </p:txBody>
      </p:sp>
      <p:sp>
        <p:nvSpPr>
          <p:cNvPr id="532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CE24F77-D5D9-4CB2-9B1D-A8FD3CD4C268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graphicFrame>
        <p:nvGraphicFramePr>
          <p:cNvPr id="533" name="Graphique 5"/>
          <p:cNvGraphicFramePr/>
          <p:nvPr/>
        </p:nvGraphicFramePr>
        <p:xfrm>
          <a:off x="595440" y="1362240"/>
          <a:ext cx="8239320" cy="48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Rejets Atmosphériques – Acide Chlorhydrique</a:t>
            </a:r>
            <a:endParaRPr/>
          </a:p>
        </p:txBody>
      </p:sp>
      <p:sp>
        <p:nvSpPr>
          <p:cNvPr id="535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B22E9B6-7CBE-4FF1-B265-9CBECA618396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graphicFrame>
        <p:nvGraphicFramePr>
          <p:cNvPr id="536" name="Graphique 6"/>
          <p:cNvGraphicFramePr/>
          <p:nvPr/>
        </p:nvGraphicFramePr>
        <p:xfrm>
          <a:off x="843120" y="1484280"/>
          <a:ext cx="7847640" cy="483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Rejets Atmosphériques - </a:t>
            </a:r>
            <a:r>
              <a:rPr lang="fr-FR" sz="2800">
                <a:solidFill>
                  <a:srgbClr val="ffffff"/>
                </a:solidFill>
                <a:latin typeface="Arial"/>
              </a:rPr>
              <a:t>Acide Fluorhydrique</a:t>
            </a:r>
            <a:r>
              <a:rPr b="1" lang="fr-FR" sz="2800">
                <a:solidFill>
                  <a:srgbClr val="ffffff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538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0DB407B-0422-4A42-9604-0287435A7FA7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graphicFrame>
        <p:nvGraphicFramePr>
          <p:cNvPr id="539" name="Graphique 6"/>
          <p:cNvGraphicFramePr/>
          <p:nvPr/>
        </p:nvGraphicFramePr>
        <p:xfrm>
          <a:off x="831240" y="1519920"/>
          <a:ext cx="7742520" cy="468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Rejets Atmosphériques – Dioxyde de Soufre</a:t>
            </a:r>
            <a:endParaRPr/>
          </a:p>
        </p:txBody>
      </p:sp>
      <p:sp>
        <p:nvSpPr>
          <p:cNvPr id="541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BAAC724-1FA1-4317-A097-B45A9010FA3D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graphicFrame>
        <p:nvGraphicFramePr>
          <p:cNvPr id="542" name="Graphique 6"/>
          <p:cNvGraphicFramePr/>
          <p:nvPr/>
        </p:nvGraphicFramePr>
        <p:xfrm>
          <a:off x="831240" y="1555560"/>
          <a:ext cx="7586280" cy="446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Rejets Atmosphériques – Monoxyde de Carbone </a:t>
            </a:r>
            <a:endParaRPr/>
          </a:p>
        </p:txBody>
      </p:sp>
      <p:sp>
        <p:nvSpPr>
          <p:cNvPr id="544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8D07DD7-F978-45F5-8513-0E7A249A3DA5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graphicFrame>
        <p:nvGraphicFramePr>
          <p:cNvPr id="545" name="Graphique 6"/>
          <p:cNvGraphicFramePr/>
          <p:nvPr/>
        </p:nvGraphicFramePr>
        <p:xfrm>
          <a:off x="593640" y="1450080"/>
          <a:ext cx="8061480" cy="494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Rejets Atmosphériques – Composés Organiques Totals</a:t>
            </a:r>
            <a:endParaRPr/>
          </a:p>
        </p:txBody>
      </p:sp>
      <p:sp>
        <p:nvSpPr>
          <p:cNvPr id="547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8759A77-C195-4AE2-B6A6-0E944336CA58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graphicFrame>
        <p:nvGraphicFramePr>
          <p:cNvPr id="548" name="Graphique 4"/>
          <p:cNvGraphicFramePr/>
          <p:nvPr/>
        </p:nvGraphicFramePr>
        <p:xfrm>
          <a:off x="607320" y="1438200"/>
          <a:ext cx="8227440" cy="49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Rejets Atmosphériques – Oxydes d’Azote</a:t>
            </a:r>
            <a:endParaRPr/>
          </a:p>
        </p:txBody>
      </p:sp>
      <p:sp>
        <p:nvSpPr>
          <p:cNvPr id="550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BC7E237-259A-4E85-9305-3B1A4D6D8F0D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graphicFrame>
        <p:nvGraphicFramePr>
          <p:cNvPr id="551" name="Graphique 4"/>
          <p:cNvGraphicFramePr/>
          <p:nvPr/>
        </p:nvGraphicFramePr>
        <p:xfrm>
          <a:off x="631080" y="1294560"/>
          <a:ext cx="8203680" cy="517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Rejets Atmosphériques - Ammoniaque </a:t>
            </a:r>
            <a:endParaRPr/>
          </a:p>
        </p:txBody>
      </p:sp>
      <p:sp>
        <p:nvSpPr>
          <p:cNvPr id="553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F5AC63C-5263-42BF-8DEC-77E79159FD59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graphicFrame>
        <p:nvGraphicFramePr>
          <p:cNvPr id="554" name="Graphique 4"/>
          <p:cNvGraphicFramePr/>
          <p:nvPr/>
        </p:nvGraphicFramePr>
        <p:xfrm>
          <a:off x="522360" y="1389240"/>
          <a:ext cx="8227440" cy="50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Artois Comm.</a:t>
            </a:r>
            <a:endParaRPr/>
          </a:p>
        </p:txBody>
      </p:sp>
      <p:sp>
        <p:nvSpPr>
          <p:cNvPr id="432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91EFEA7-FB87-4A5A-B572-39D581E9D4B1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pic>
        <p:nvPicPr>
          <p:cNvPr descr="" id="433" name="Picture 2"/>
          <p:cNvPicPr/>
          <p:nvPr/>
        </p:nvPicPr>
        <p:blipFill>
          <a:blip r:embed="rId1"/>
          <a:srcRect b="0" l="53777" r="0" t="11974"/>
          <a:stretch>
            <a:fillRect/>
          </a:stretch>
        </p:blipFill>
        <p:spPr>
          <a:xfrm>
            <a:off x="341280" y="2671920"/>
            <a:ext cx="3984120" cy="3084840"/>
          </a:xfrm>
          <a:prstGeom prst="rect">
            <a:avLst/>
          </a:prstGeom>
          <a:ln>
            <a:noFill/>
          </a:ln>
        </p:spPr>
      </p:pic>
      <p:sp>
        <p:nvSpPr>
          <p:cNvPr id="434" name="CustomShape 3"/>
          <p:cNvSpPr/>
          <p:nvPr/>
        </p:nvSpPr>
        <p:spPr>
          <a:xfrm>
            <a:off x="516600" y="1380240"/>
            <a:ext cx="831852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Maître d’ouvrage : Communauté d’Agglomération Béthune-Bruay Artois Lys Romane. </a:t>
            </a: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Exploitant : Valnor</a:t>
            </a:r>
            <a:endParaRPr/>
          </a:p>
        </p:txBody>
      </p:sp>
      <p:pic>
        <p:nvPicPr>
          <p:cNvPr descr="" id="435" name="Imag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970520" y="2793240"/>
            <a:ext cx="4119840" cy="2842560"/>
          </a:xfrm>
          <a:prstGeom prst="rect">
            <a:avLst/>
          </a:prstGeom>
          <a:ln>
            <a:noFill/>
          </a:ln>
        </p:spPr>
      </p:pic>
      <p:sp>
        <p:nvSpPr>
          <p:cNvPr id="436" name="CustomShape 4"/>
          <p:cNvSpPr/>
          <p:nvPr/>
        </p:nvSpPr>
        <p:spPr>
          <a:xfrm>
            <a:off x="4073400" y="4381920"/>
            <a:ext cx="1270440" cy="3204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d32a92"/>
              </a:gs>
              <a:gs pos="100000">
                <a:srgbClr val="ffa2cf"/>
              </a:gs>
            </a:gsLst>
            <a:lin ang="16200000"/>
          </a:gradFill>
          <a:ln w="9360">
            <a:solidFill>
              <a:srgbClr val="be398b"/>
            </a:solidFill>
            <a:round/>
          </a:ln>
        </p:spPr>
      </p:sp>
      <p:sp>
        <p:nvSpPr>
          <p:cNvPr id="437" name="CustomShape 5"/>
          <p:cNvSpPr/>
          <p:nvPr/>
        </p:nvSpPr>
        <p:spPr>
          <a:xfrm>
            <a:off x="2505600" y="2298240"/>
            <a:ext cx="6170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fr-FR">
                <a:solidFill>
                  <a:srgbClr val="000000"/>
                </a:solidFill>
                <a:latin typeface="Calibri"/>
              </a:rPr>
              <a:t>Hier</a:t>
            </a:r>
            <a:endParaRPr/>
          </a:p>
        </p:txBody>
      </p:sp>
      <p:sp>
        <p:nvSpPr>
          <p:cNvPr id="438" name="CustomShape 6"/>
          <p:cNvSpPr/>
          <p:nvPr/>
        </p:nvSpPr>
        <p:spPr>
          <a:xfrm>
            <a:off x="5994000" y="2413080"/>
            <a:ext cx="141480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fr-FR">
                <a:solidFill>
                  <a:srgbClr val="000000"/>
                </a:solidFill>
                <a:latin typeface="Calibri"/>
              </a:rPr>
              <a:t>Aujourd’hui</a:t>
            </a:r>
            <a:endParaRPr/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Mesures en semi-continu – Dioxines et Furannes</a:t>
            </a:r>
            <a:endParaRPr/>
          </a:p>
        </p:txBody>
      </p:sp>
      <p:sp>
        <p:nvSpPr>
          <p:cNvPr id="556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A5E8D18-2C54-4F3B-8FB5-20002819A5D7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graphicFrame>
        <p:nvGraphicFramePr>
          <p:cNvPr id="557" name="Graphique 5"/>
          <p:cNvGraphicFramePr/>
          <p:nvPr/>
        </p:nvGraphicFramePr>
        <p:xfrm>
          <a:off x="667440" y="1342080"/>
          <a:ext cx="8251200" cy="512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extShape 1"/>
          <p:cNvSpPr txBox="1"/>
          <p:nvPr/>
        </p:nvSpPr>
        <p:spPr>
          <a:xfrm>
            <a:off x="1844640" y="2805840"/>
            <a:ext cx="5486040" cy="9086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Surveillance de l’environnement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Contrôles des niveaux sonores</a:t>
            </a:r>
            <a:endParaRPr/>
          </a:p>
        </p:txBody>
      </p:sp>
      <p:sp>
        <p:nvSpPr>
          <p:cNvPr id="560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F152EDE-D2ED-4C69-990D-96F391AB72E9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561" name="CustomShape 3"/>
          <p:cNvSpPr/>
          <p:nvPr/>
        </p:nvSpPr>
        <p:spPr>
          <a:xfrm>
            <a:off x="365040" y="1653480"/>
            <a:ext cx="8065800" cy="25596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just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Conformément aux exigences de l’arrêté d’autorisation d’exploiter, une mesure des niveaux d’émission sonore de l’établissement en périodes diurne et nocturne a été effectuée par Socotec  les 12, 13, 19 et 20 janvier 2015.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fr-FR">
                <a:solidFill>
                  <a:srgbClr val="000000"/>
                </a:solidFill>
                <a:latin typeface="Calibri"/>
              </a:rPr>
              <a:t>Les niveaux sonores en limite de propriété</a:t>
            </a:r>
            <a:r>
              <a:rPr lang="fr-FR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>
                <a:solidFill>
                  <a:srgbClr val="000000"/>
                </a:solidFill>
                <a:latin typeface="Calibri"/>
              </a:rPr>
              <a:t>sont conformes à la réglementation.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La prochaine campagne aura lieu en janvier 2018 afin de respecter la périodicité de 3 ans.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Surveillance de l’impact sur l’environnement</a:t>
            </a:r>
            <a:endParaRPr/>
          </a:p>
        </p:txBody>
      </p:sp>
      <p:sp>
        <p:nvSpPr>
          <p:cNvPr id="563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8DF0B9E-D19D-428D-9F71-0868760B0964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564" name="CustomShape 3"/>
          <p:cNvSpPr/>
          <p:nvPr/>
        </p:nvSpPr>
        <p:spPr>
          <a:xfrm>
            <a:off x="593640" y="2144880"/>
            <a:ext cx="8065800" cy="14623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just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L’étude a été réalisée de février à avril 2017 par BioMonitor. Nous sommes en attente du rapport.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TextShape 1"/>
          <p:cNvSpPr txBox="1"/>
          <p:nvPr/>
        </p:nvSpPr>
        <p:spPr>
          <a:xfrm>
            <a:off x="1844640" y="2805840"/>
            <a:ext cx="5486040" cy="5662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Performance énergétique</a:t>
            </a:r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Performance énergétique - Définition</a:t>
            </a:r>
            <a:endParaRPr/>
          </a:p>
        </p:txBody>
      </p:sp>
      <p:sp>
        <p:nvSpPr>
          <p:cNvPr id="567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3A34FC2-97B0-4F13-8F1E-8635F1C84D99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568" name="CustomShape 3"/>
          <p:cNvSpPr/>
          <p:nvPr/>
        </p:nvSpPr>
        <p:spPr>
          <a:xfrm>
            <a:off x="371520" y="1461960"/>
            <a:ext cx="8577720" cy="4047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</a:rPr>
              <a:t>Le PCI : Pouvoir Calorifique Inférieur (PCI) désigne la quantité de chaleur dégagée par la combustion d'une unité de masse de produit (1kg) dans des conditions standardisées.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</a:rPr>
              <a:t>Plus le PCI est élevé, mieux le produit brûle =&gt; dégage de l’énergie,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</a:rPr>
              <a:t>L'unité officielle est le joule/kilo mais il est en général exprimé en thermie/tonne (th/t ).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</a:rPr>
              <a:t>Le Pouvoir Calorifique Inférieur (PCI) des ordures ménagères est de l'ordre de 2.000 th/t mais varie d'un lieu à l'autre et d'une saison à l'autre.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</a:rPr>
              <a:t>1 thermie = 1.000.000 calories, </a:t>
            </a: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</a:rPr>
              <a:t>1 kWh = 0,86 thermie.</a:t>
            </a:r>
            <a:r>
              <a:rPr lang="fr-FR">
                <a:solidFill>
                  <a:srgbClr val="000000"/>
                </a:solidFill>
                <a:latin typeface="Arial"/>
              </a:rPr>
              <a:t>
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Performance énergétique - Définition</a:t>
            </a:r>
            <a:endParaRPr/>
          </a:p>
        </p:txBody>
      </p:sp>
      <p:sp>
        <p:nvSpPr>
          <p:cNvPr id="570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D8ED0BF-7BA3-407E-B77A-3A7AFAADB7F2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571" name="CustomShape 3"/>
          <p:cNvSpPr/>
          <p:nvPr/>
        </p:nvSpPr>
        <p:spPr>
          <a:xfrm>
            <a:off x="371520" y="1461960"/>
            <a:ext cx="8577720" cy="4425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</a:rPr>
              <a:t>Pe = [(</a:t>
            </a:r>
            <a:r>
              <a:rPr lang="fr-FR">
                <a:solidFill>
                  <a:srgbClr val="0070c0"/>
                </a:solidFill>
                <a:latin typeface="Arial"/>
              </a:rPr>
              <a:t>2.6 x Ee.p + 1.1 x Eth.p</a:t>
            </a:r>
            <a:r>
              <a:rPr lang="fr-FR">
                <a:solidFill>
                  <a:srgbClr val="000000"/>
                </a:solidFill>
                <a:latin typeface="Arial"/>
              </a:rPr>
              <a:t>) – (</a:t>
            </a:r>
            <a:r>
              <a:rPr lang="fr-FR">
                <a:solidFill>
                  <a:srgbClr val="00b050"/>
                </a:solidFill>
                <a:latin typeface="Arial"/>
              </a:rPr>
              <a:t>2,6 x Ee.a + 1,1 x Eth.a + Ec.a</a:t>
            </a:r>
            <a:r>
              <a:rPr lang="fr-FR">
                <a:solidFill>
                  <a:srgbClr val="000000"/>
                </a:solidFill>
                <a:latin typeface="Arial"/>
              </a:rPr>
              <a:t>)] / (2.3 x T)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</a:rPr>
              <a:t>Pe = (</a:t>
            </a:r>
            <a:r>
              <a:rPr lang="fr-FR">
                <a:solidFill>
                  <a:srgbClr val="0070c0"/>
                </a:solidFill>
                <a:latin typeface="Arial"/>
              </a:rPr>
              <a:t>Energie Valorisée </a:t>
            </a:r>
            <a:r>
              <a:rPr lang="fr-FR">
                <a:solidFill>
                  <a:srgbClr val="000000"/>
                </a:solidFill>
                <a:latin typeface="Arial"/>
              </a:rPr>
              <a:t>– </a:t>
            </a:r>
            <a:r>
              <a:rPr lang="fr-FR">
                <a:solidFill>
                  <a:srgbClr val="00b050"/>
                </a:solidFill>
                <a:latin typeface="Arial"/>
              </a:rPr>
              <a:t>Energie Achetée </a:t>
            </a:r>
            <a:r>
              <a:rPr lang="fr-FR">
                <a:solidFill>
                  <a:srgbClr val="000000"/>
                </a:solidFill>
                <a:latin typeface="Arial"/>
              </a:rPr>
              <a:t>) / tonnage réceptionné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1200">
                <a:solidFill>
                  <a:srgbClr val="000000"/>
                </a:solidFill>
                <a:latin typeface="Arial"/>
              </a:rPr>
              <a:t>Pe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 : représente la performance énergétique de l’installation 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1200">
                <a:solidFill>
                  <a:srgbClr val="0070c0"/>
                </a:solidFill>
                <a:latin typeface="Arial"/>
              </a:rPr>
              <a:t>Ee.p</a:t>
            </a:r>
            <a:r>
              <a:rPr lang="fr-FR" sz="1200">
                <a:solidFill>
                  <a:srgbClr val="0070c0"/>
                </a:solidFill>
                <a:latin typeface="Arial"/>
              </a:rPr>
              <a:t> : représente </a:t>
            </a:r>
            <a:r>
              <a:rPr lang="fr-FR" sz="1200" u="sng">
                <a:solidFill>
                  <a:srgbClr val="0070c0"/>
                </a:solidFill>
                <a:latin typeface="Arial"/>
              </a:rPr>
              <a:t>l'électricité </a:t>
            </a:r>
            <a:r>
              <a:rPr b="1" lang="fr-FR" sz="1200" u="sng">
                <a:solidFill>
                  <a:srgbClr val="0070c0"/>
                </a:solidFill>
                <a:latin typeface="Arial"/>
              </a:rPr>
              <a:t>produite</a:t>
            </a:r>
            <a:r>
              <a:rPr lang="fr-FR" sz="1200" u="sng">
                <a:solidFill>
                  <a:srgbClr val="0070c0"/>
                </a:solidFill>
                <a:latin typeface="Arial"/>
              </a:rPr>
              <a:t> par l'installation </a:t>
            </a:r>
            <a:r>
              <a:rPr lang="fr-FR" sz="1200">
                <a:solidFill>
                  <a:srgbClr val="0070c0"/>
                </a:solidFill>
                <a:latin typeface="Arial"/>
              </a:rPr>
              <a:t>(Mwh/an)  (</a:t>
            </a:r>
            <a:r>
              <a:rPr b="1" lang="fr-FR" sz="1200" u="sng">
                <a:solidFill>
                  <a:srgbClr val="0070c0"/>
                </a:solidFill>
                <a:latin typeface="Arial"/>
              </a:rPr>
              <a:t>GTA</a:t>
            </a:r>
            <a:r>
              <a:rPr lang="fr-FR" sz="1200">
                <a:solidFill>
                  <a:srgbClr val="0070c0"/>
                </a:solidFill>
                <a:latin typeface="Arial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>
                <a:solidFill>
                  <a:srgbClr val="0070c0"/>
                </a:solidFill>
                <a:latin typeface="Arial"/>
              </a:rPr>
              <a:t>Eth.p</a:t>
            </a:r>
            <a:r>
              <a:rPr lang="fr-FR" sz="1200">
                <a:solidFill>
                  <a:srgbClr val="0070c0"/>
                </a:solidFill>
                <a:latin typeface="Arial"/>
              </a:rPr>
              <a:t> : représente la </a:t>
            </a:r>
            <a:r>
              <a:rPr lang="fr-FR" sz="1200" u="sng">
                <a:solidFill>
                  <a:srgbClr val="0070c0"/>
                </a:solidFill>
                <a:latin typeface="Arial"/>
              </a:rPr>
              <a:t>chaleur </a:t>
            </a:r>
            <a:r>
              <a:rPr b="1" lang="fr-FR" sz="1200" u="sng">
                <a:solidFill>
                  <a:srgbClr val="0070c0"/>
                </a:solidFill>
                <a:latin typeface="Arial"/>
              </a:rPr>
              <a:t>produite et valorisée </a:t>
            </a:r>
            <a:r>
              <a:rPr lang="fr-FR" sz="1200" u="sng">
                <a:solidFill>
                  <a:srgbClr val="0070c0"/>
                </a:solidFill>
                <a:latin typeface="Arial"/>
              </a:rPr>
              <a:t>par l’installation </a:t>
            </a:r>
            <a:r>
              <a:rPr lang="fr-FR" sz="1200">
                <a:solidFill>
                  <a:srgbClr val="0070c0"/>
                </a:solidFill>
                <a:latin typeface="Arial"/>
              </a:rPr>
              <a:t>(MWh/an ) (</a:t>
            </a:r>
            <a:r>
              <a:rPr b="1" lang="fr-FR" sz="1200" u="sng">
                <a:solidFill>
                  <a:srgbClr val="0070c0"/>
                </a:solidFill>
                <a:latin typeface="Arial"/>
              </a:rPr>
              <a:t>Vente à Croda</a:t>
            </a:r>
            <a:r>
              <a:rPr lang="fr-FR" sz="1200">
                <a:solidFill>
                  <a:srgbClr val="0070c0"/>
                </a:solidFill>
                <a:latin typeface="Arial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1200">
                <a:solidFill>
                  <a:srgbClr val="00b050"/>
                </a:solidFill>
                <a:latin typeface="Arial"/>
              </a:rPr>
              <a:t>Ee.a</a:t>
            </a:r>
            <a:r>
              <a:rPr lang="fr-FR" sz="1200">
                <a:solidFill>
                  <a:srgbClr val="00b050"/>
                </a:solidFill>
                <a:latin typeface="Arial"/>
              </a:rPr>
              <a:t> : étant l’énergie </a:t>
            </a:r>
            <a:r>
              <a:rPr b="1" lang="fr-FR" sz="1200">
                <a:solidFill>
                  <a:srgbClr val="00b050"/>
                </a:solidFill>
                <a:latin typeface="Arial"/>
              </a:rPr>
              <a:t>électrique externe achetée </a:t>
            </a:r>
            <a:r>
              <a:rPr lang="fr-FR" sz="1200">
                <a:solidFill>
                  <a:srgbClr val="00b050"/>
                </a:solidFill>
                <a:latin typeface="Arial"/>
              </a:rPr>
              <a:t>par l’installation (Mwh/an) 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>
                <a:solidFill>
                  <a:srgbClr val="00b050"/>
                </a:solidFill>
                <a:latin typeface="Arial"/>
              </a:rPr>
              <a:t>Eth.a</a:t>
            </a:r>
            <a:r>
              <a:rPr lang="fr-FR" sz="1200">
                <a:solidFill>
                  <a:srgbClr val="00b050"/>
                </a:solidFill>
                <a:latin typeface="Arial"/>
              </a:rPr>
              <a:t> : représente </a:t>
            </a:r>
            <a:r>
              <a:rPr b="1" lang="fr-FR" sz="1200">
                <a:solidFill>
                  <a:srgbClr val="00b050"/>
                </a:solidFill>
                <a:latin typeface="Arial"/>
              </a:rPr>
              <a:t>l’énergie thermique externe </a:t>
            </a:r>
            <a:r>
              <a:rPr lang="fr-FR" sz="1200">
                <a:solidFill>
                  <a:srgbClr val="00b050"/>
                </a:solidFill>
                <a:latin typeface="Arial"/>
              </a:rPr>
              <a:t>apportée pour assurer le fonctionnement de l’installation (MWh/an ) ;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>
                <a:solidFill>
                  <a:srgbClr val="00b050"/>
                </a:solidFill>
                <a:latin typeface="Arial"/>
              </a:rPr>
              <a:t>Ec.a</a:t>
            </a:r>
            <a:r>
              <a:rPr lang="fr-FR" sz="1200">
                <a:solidFill>
                  <a:srgbClr val="00b050"/>
                </a:solidFill>
                <a:latin typeface="Arial"/>
              </a:rPr>
              <a:t> : représente l’énergie externe apportée pour assurer le fonctionnement de l'installation, cette énergie pouvant être issue de la combustion du gaz, du fuel ou de tout autre combustible (MWh/an) 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1200">
                <a:solidFill>
                  <a:srgbClr val="000000"/>
                </a:solidFill>
                <a:latin typeface="Arial"/>
              </a:rPr>
              <a:t>2.3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 : étant un facteur multiplicatif intégrant un PCI générique des déchets de 2044 th/t 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1200">
                <a:solidFill>
                  <a:srgbClr val="000000"/>
                </a:solidFill>
                <a:latin typeface="Arial"/>
              </a:rPr>
              <a:t>T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 : représente le tonnage de déchets réceptionnés dans l'année.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Performance énergétique</a:t>
            </a:r>
            <a:endParaRPr/>
          </a:p>
        </p:txBody>
      </p:sp>
      <p:sp>
        <p:nvSpPr>
          <p:cNvPr id="573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A57BC46-30A8-40D8-BF05-E5A2A2C125D3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graphicFrame>
        <p:nvGraphicFramePr>
          <p:cNvPr id="574" name="Table 3"/>
          <p:cNvGraphicFramePr/>
          <p:nvPr/>
        </p:nvGraphicFramePr>
        <p:xfrm>
          <a:off x="724320" y="1365840"/>
          <a:ext cx="7932240" cy="5033880"/>
        </p:xfrm>
        <a:graphic>
          <a:graphicData uri="http://schemas.openxmlformats.org/drawingml/2006/table">
            <a:tbl>
              <a:tblPr/>
              <a:tblGrid>
                <a:gridCol w="1295280"/>
                <a:gridCol w="640800"/>
                <a:gridCol w="666000"/>
                <a:gridCol w="666000"/>
                <a:gridCol w="666000"/>
                <a:gridCol w="666000"/>
                <a:gridCol w="666000"/>
                <a:gridCol w="666000"/>
                <a:gridCol w="666000"/>
                <a:gridCol w="666000"/>
                <a:gridCol w="668160"/>
              </a:tblGrid>
              <a:tr h="343440">
                <a:tc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Unité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2008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2009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2010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2011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2012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2013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2014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2015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2016</a:t>
                      </a:r>
                      <a:endParaRPr/>
                    </a:p>
                  </a:txBody>
                  <a:tcPr/>
                </a:tc>
              </a:tr>
              <a:tr h="313920"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 : tonnage réceptionné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83 411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90 073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91 311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93 715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89 019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78 092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86 174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82 559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89 974</a:t>
                      </a:r>
                      <a:endParaRPr/>
                    </a:p>
                  </a:txBody>
                  <a:tcPr/>
                </a:tc>
              </a:tr>
              <a:tr h="464760"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Ee.p : énergie électrique produite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MWh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2 948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4 709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4 953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4 231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2 382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3 038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5 743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17 726</a:t>
                      </a:r>
                      <a:endParaRPr/>
                    </a:p>
                  </a:txBody>
                  <a:tcPr/>
                </a:tc>
              </a:tr>
              <a:tr h="382320"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Eth.p : énergie thermique produite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MWh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44 889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48 155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50 364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48 184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49 264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51 265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49 527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64 833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61 066</a:t>
                      </a:r>
                      <a:endParaRPr/>
                    </a:p>
                  </a:txBody>
                  <a:tcPr/>
                </a:tc>
              </a:tr>
              <a:tr h="373680"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Bâche alimentaire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MWh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9 986</a:t>
                      </a:r>
                      <a:endParaRPr/>
                    </a:p>
                  </a:txBody>
                  <a:tcPr/>
                </a:tc>
              </a:tr>
              <a:tr h="463680"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Bâche alimentaire (soutirage)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MWh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9 452</a:t>
                      </a:r>
                      <a:endParaRPr/>
                    </a:p>
                  </a:txBody>
                  <a:tcPr/>
                </a:tc>
              </a:tr>
              <a:tr h="358560"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Réchauffeur d'air L2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MWh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14 195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15 570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15 126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14 860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13 295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12 037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14 049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11 504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2 530</a:t>
                      </a:r>
                      <a:endParaRPr/>
                    </a:p>
                  </a:txBody>
                  <a:tcPr/>
                </a:tc>
              </a:tr>
              <a:tr h="382320"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Réchauffeur d'air L3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MWh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6 496</a:t>
                      </a:r>
                      <a:endParaRPr/>
                    </a:p>
                  </a:txBody>
                  <a:tcPr/>
                </a:tc>
              </a:tr>
              <a:tr h="359640"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Vapeur Corda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MWh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30 694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32 585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35 238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33 325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35 969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39 228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35 478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37 106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i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32 601</a:t>
                      </a:r>
                      <a:endParaRPr/>
                    </a:p>
                  </a:txBody>
                  <a:tcPr/>
                </a:tc>
              </a:tr>
              <a:tr h="365040"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Ee.a : énergie électrique externe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MWh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5 310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3 947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3 415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4 419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8 203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5 314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4 895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3 822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2 338</a:t>
                      </a:r>
                      <a:endParaRPr/>
                    </a:p>
                  </a:txBody>
                  <a:tcPr/>
                </a:tc>
              </a:tr>
              <a:tr h="464040"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Eth.a : énergie thermique externe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MWh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/>
                    </a:p>
                  </a:txBody>
                  <a:tcPr/>
                </a:tc>
              </a:tr>
              <a:tr h="382320"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Ec.a : énergie combustible externe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MWh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9 147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4 739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5 813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3 897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3 265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5 377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3 663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5 670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6 702</a:t>
                      </a:r>
                      <a:endParaRPr/>
                    </a:p>
                  </a:txBody>
                  <a:tcPr/>
                </a:tc>
              </a:tr>
              <a:tr h="380160"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Pe : performance énergétique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17,77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24,24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25,52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22,56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14,59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24,16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23,20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37,20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38520" rIns="3852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48,83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Historique du site</a:t>
            </a:r>
            <a:endParaRPr/>
          </a:p>
        </p:txBody>
      </p:sp>
      <p:sp>
        <p:nvSpPr>
          <p:cNvPr id="440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5BBF3E7-BC37-4885-8428-52B3D0AB01F7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441" name="TextShape 3"/>
          <p:cNvSpPr txBox="1"/>
          <p:nvPr/>
        </p:nvSpPr>
        <p:spPr>
          <a:xfrm>
            <a:off x="491040" y="1666080"/>
            <a:ext cx="8254800" cy="4048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fr-FR" sz="1200" u="sng">
                <a:solidFill>
                  <a:srgbClr val="000000"/>
                </a:solidFill>
                <a:latin typeface="Arial"/>
              </a:rPr>
              <a:t>1978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 : le 24 octobre, le District de l’Artois a mis en service l’UIOM. Le groupe INOR s’est vu confier l’exploitation du CVE dès la mise en service.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 u="sng">
                <a:solidFill>
                  <a:srgbClr val="000000"/>
                </a:solidFill>
                <a:latin typeface="Arial"/>
              </a:rPr>
              <a:t>1989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 : le groupe INOR perd le contrat d’exploitation =&gt; SEMIORA (DSP)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 u="sng">
                <a:solidFill>
                  <a:srgbClr val="000000"/>
                </a:solidFill>
                <a:latin typeface="Arial"/>
              </a:rPr>
              <a:t>1991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 : Un projet d’extension et de mise en conformité des effluents gazeux est décidé.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 u="sng">
                <a:solidFill>
                  <a:srgbClr val="000000"/>
                </a:solidFill>
                <a:latin typeface="Arial"/>
              </a:rPr>
              <a:t>1993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 : mise aux normes des anciens fours de 5 tonnes/heure, concernant les effluents gazeux, avec mise en œuvre d’un traitement humide des fumées.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 u="sng">
                <a:solidFill>
                  <a:srgbClr val="000000"/>
                </a:solidFill>
                <a:latin typeface="Arial"/>
              </a:rPr>
              <a:t>1996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 : accroissement de la capacité de l’usine 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 u="sng">
                <a:solidFill>
                  <a:srgbClr val="000000"/>
                </a:solidFill>
                <a:latin typeface="Arial"/>
              </a:rPr>
              <a:t>2002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 : Artois Comm, reprend les activités du District de l’Artois =&gt; remplacement du traitement des fumées par un traitement sec (bicarbonate de sodium - coke de lignite. =&gt; traitement des dioxines et furanes).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 u="sng">
                <a:solidFill>
                  <a:srgbClr val="000000"/>
                </a:solidFill>
                <a:latin typeface="Arial"/>
              </a:rPr>
              <a:t>2005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 : l’usine cesse son activité pendant 18 mois.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 u="sng">
                <a:solidFill>
                  <a:srgbClr val="000000"/>
                </a:solidFill>
                <a:latin typeface="Arial"/>
              </a:rPr>
              <a:t>2006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 : mise en conformité de l’installation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 u="sng">
                <a:solidFill>
                  <a:srgbClr val="000000"/>
                </a:solidFill>
                <a:latin typeface="Arial"/>
              </a:rPr>
              <a:t>2007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 : le préfet a autorisé la remise en service de la ligne 2 et 3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 u="sng">
                <a:solidFill>
                  <a:srgbClr val="000000"/>
                </a:solidFill>
                <a:latin typeface="Arial"/>
              </a:rPr>
              <a:t>2008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 : Valnor, filiale du groupe Veolia Environnement remporte le contrat d’exploitation de l’usine (3 ans + 2 fois 1 an). Artois Comm reste titulaire de l’arrêté d’exploiter.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 u="sng">
                <a:solidFill>
                  <a:srgbClr val="000000"/>
                </a:solidFill>
                <a:latin typeface="Arial"/>
              </a:rPr>
              <a:t>2011 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: Reconduction pour 1 an (première année optionnelle) du contrat de Valnor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 u="sng">
                <a:solidFill>
                  <a:srgbClr val="000000"/>
                </a:solidFill>
                <a:latin typeface="Arial"/>
              </a:rPr>
              <a:t>2012 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: Reconduction pour 1 an (deuxième année optionnelle) du contrat de Valnor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200" u="sng">
                <a:solidFill>
                  <a:srgbClr val="000000"/>
                </a:solidFill>
                <a:latin typeface="Arial"/>
              </a:rPr>
              <a:t>2014</a:t>
            </a:r>
            <a:r>
              <a:rPr lang="fr-FR" sz="1200">
                <a:solidFill>
                  <a:srgbClr val="000000"/>
                </a:solidFill>
                <a:latin typeface="Arial"/>
              </a:rPr>
              <a:t> : Valnor, filiale du groupe Veolia Environnement remporte le contrat délégation de service public de l’usine (12 ans). Artois Comm reste titulaire de l’arrêté d’exploiter.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1844640" y="2805840"/>
            <a:ext cx="5486040" cy="5662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Tonnages réceptionnés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Tonnages réceptionnés</a:t>
            </a:r>
            <a:endParaRPr/>
          </a:p>
        </p:txBody>
      </p:sp>
      <p:sp>
        <p:nvSpPr>
          <p:cNvPr id="444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18C3311-E704-4FB9-8F28-BABAD8EEA516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445" name="CustomShape 3"/>
          <p:cNvSpPr/>
          <p:nvPr/>
        </p:nvSpPr>
        <p:spPr>
          <a:xfrm>
            <a:off x="1712880" y="1278360"/>
            <a:ext cx="5230080" cy="3650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  <a:ea typeface="Times New Roman"/>
              </a:rPr>
              <a:t>90 956t réceptionnées en 2016  dont 982t transférées </a:t>
            </a:r>
            <a:endParaRPr/>
          </a:p>
        </p:txBody>
      </p:sp>
      <p:sp>
        <p:nvSpPr>
          <p:cNvPr id="446" name="CustomShape 4"/>
          <p:cNvSpPr/>
          <p:nvPr/>
        </p:nvSpPr>
        <p:spPr>
          <a:xfrm>
            <a:off x="1566000" y="1817640"/>
            <a:ext cx="3791520" cy="4676400"/>
          </a:xfrm>
          <a:prstGeom prst="roundRect">
            <a:avLst>
              <a:gd fmla="val 16667" name="adj"/>
            </a:avLst>
          </a:prstGeom>
          <a:noFill/>
          <a:ln w="50760">
            <a:solidFill>
              <a:srgbClr val="0070c0"/>
            </a:solidFill>
            <a:round/>
          </a:ln>
        </p:spPr>
      </p:sp>
      <p:sp>
        <p:nvSpPr>
          <p:cNvPr id="447" name="CustomShape 5"/>
          <p:cNvSpPr/>
          <p:nvPr/>
        </p:nvSpPr>
        <p:spPr>
          <a:xfrm>
            <a:off x="5462640" y="1817640"/>
            <a:ext cx="2402280" cy="4676400"/>
          </a:xfrm>
          <a:prstGeom prst="roundRect">
            <a:avLst>
              <a:gd fmla="val 16667" name="adj"/>
            </a:avLst>
          </a:prstGeom>
          <a:noFill/>
          <a:ln w="50760">
            <a:solidFill>
              <a:srgbClr val="c00000"/>
            </a:solidFill>
            <a:round/>
          </a:ln>
        </p:spPr>
      </p:sp>
      <p:sp>
        <p:nvSpPr>
          <p:cNvPr id="448" name="CustomShape 6"/>
          <p:cNvSpPr/>
          <p:nvPr/>
        </p:nvSpPr>
        <p:spPr>
          <a:xfrm>
            <a:off x="2509560" y="1702440"/>
            <a:ext cx="1904760" cy="721800"/>
          </a:xfrm>
          <a:prstGeom prst="rect">
            <a:avLst/>
          </a:prstGeom>
          <a:noFill/>
          <a:ln w="25560"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r-FR" sz="1600">
                <a:solidFill>
                  <a:srgbClr val="000000"/>
                </a:solidFill>
                <a:latin typeface="Calibri"/>
              </a:rPr>
              <a:t>Apports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1600">
                <a:solidFill>
                  <a:srgbClr val="000000"/>
                </a:solidFill>
                <a:latin typeface="Calibri"/>
              </a:rPr>
              <a:t>Artois Comm.</a:t>
            </a:r>
            <a:endParaRPr/>
          </a:p>
        </p:txBody>
      </p:sp>
      <p:sp>
        <p:nvSpPr>
          <p:cNvPr id="449" name="CustomShape 7"/>
          <p:cNvSpPr/>
          <p:nvPr/>
        </p:nvSpPr>
        <p:spPr>
          <a:xfrm>
            <a:off x="5702760" y="1724400"/>
            <a:ext cx="1904760" cy="723600"/>
          </a:xfrm>
          <a:prstGeom prst="rect">
            <a:avLst/>
          </a:prstGeom>
          <a:noFill/>
          <a:ln w="25560"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r-FR" sz="1600">
                <a:solidFill>
                  <a:srgbClr val="000000"/>
                </a:solidFill>
                <a:latin typeface="Calibri"/>
              </a:rPr>
              <a:t>Apports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1600">
                <a:solidFill>
                  <a:srgbClr val="000000"/>
                </a:solidFill>
                <a:latin typeface="Calibri"/>
              </a:rPr>
              <a:t>Veolia Proprete</a:t>
            </a:r>
            <a:endParaRPr/>
          </a:p>
        </p:txBody>
      </p:sp>
      <p:sp>
        <p:nvSpPr>
          <p:cNvPr id="450" name="CustomShape 8"/>
          <p:cNvSpPr/>
          <p:nvPr/>
        </p:nvSpPr>
        <p:spPr>
          <a:xfrm>
            <a:off x="2623680" y="5104800"/>
            <a:ext cx="1902960" cy="723600"/>
          </a:xfrm>
          <a:prstGeom prst="rect">
            <a:avLst/>
          </a:prstGeom>
          <a:noFill/>
          <a:ln w="25560"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r-FR" sz="1600">
                <a:solidFill>
                  <a:srgbClr val="d9902f"/>
                </a:solidFill>
                <a:latin typeface="Calibri"/>
              </a:rPr>
              <a:t>2 308t</a:t>
            </a:r>
            <a:endParaRPr/>
          </a:p>
        </p:txBody>
      </p:sp>
      <p:sp>
        <p:nvSpPr>
          <p:cNvPr id="451" name="CustomShape 9"/>
          <p:cNvSpPr/>
          <p:nvPr/>
        </p:nvSpPr>
        <p:spPr>
          <a:xfrm>
            <a:off x="3898800" y="4743720"/>
            <a:ext cx="1904760" cy="721800"/>
          </a:xfrm>
          <a:prstGeom prst="rect">
            <a:avLst/>
          </a:prstGeom>
          <a:noFill/>
          <a:ln w="25560"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r-FR" sz="1600">
                <a:solidFill>
                  <a:srgbClr val="d9902f"/>
                </a:solidFill>
                <a:latin typeface="Calibri"/>
              </a:rPr>
              <a:t>10 398t</a:t>
            </a:r>
            <a:endParaRPr/>
          </a:p>
        </p:txBody>
      </p:sp>
      <p:sp>
        <p:nvSpPr>
          <p:cNvPr id="452" name="CustomShape 10"/>
          <p:cNvSpPr/>
          <p:nvPr/>
        </p:nvSpPr>
        <p:spPr>
          <a:xfrm>
            <a:off x="1969920" y="2182320"/>
            <a:ext cx="1904760" cy="721800"/>
          </a:xfrm>
          <a:prstGeom prst="rect">
            <a:avLst/>
          </a:prstGeom>
          <a:noFill/>
          <a:ln w="25560"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r-FR" sz="1600">
                <a:solidFill>
                  <a:srgbClr val="d9902f"/>
                </a:solidFill>
                <a:latin typeface="Calibri"/>
              </a:rPr>
              <a:t>60 063 t</a:t>
            </a:r>
            <a:endParaRPr/>
          </a:p>
        </p:txBody>
      </p:sp>
      <p:sp>
        <p:nvSpPr>
          <p:cNvPr id="453" name="CustomShape 11"/>
          <p:cNvSpPr/>
          <p:nvPr/>
        </p:nvSpPr>
        <p:spPr>
          <a:xfrm>
            <a:off x="5232960" y="4744440"/>
            <a:ext cx="1904760" cy="721800"/>
          </a:xfrm>
          <a:prstGeom prst="rect">
            <a:avLst/>
          </a:prstGeom>
          <a:noFill/>
          <a:ln w="25560"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r-FR" sz="1600">
                <a:solidFill>
                  <a:srgbClr val="d9902f"/>
                </a:solidFill>
                <a:latin typeface="Calibri"/>
              </a:rPr>
              <a:t>2 969 t</a:t>
            </a:r>
            <a:endParaRPr/>
          </a:p>
        </p:txBody>
      </p:sp>
      <p:sp>
        <p:nvSpPr>
          <p:cNvPr id="454" name="CustomShape 12"/>
          <p:cNvSpPr/>
          <p:nvPr/>
        </p:nvSpPr>
        <p:spPr>
          <a:xfrm>
            <a:off x="6441480" y="4249080"/>
            <a:ext cx="1904760" cy="721800"/>
          </a:xfrm>
          <a:prstGeom prst="rect">
            <a:avLst/>
          </a:prstGeom>
          <a:noFill/>
          <a:ln w="25560"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r-FR" sz="1600">
                <a:solidFill>
                  <a:srgbClr val="d9902f"/>
                </a:solidFill>
                <a:latin typeface="Calibri"/>
              </a:rPr>
              <a:t>15 218 t</a:t>
            </a:r>
            <a:endParaRPr/>
          </a:p>
        </p:txBody>
      </p:sp>
      <p:graphicFrame>
        <p:nvGraphicFramePr>
          <p:cNvPr id="455" name="Graphique 19"/>
          <p:cNvGraphicFramePr/>
          <p:nvPr/>
        </p:nvGraphicFramePr>
        <p:xfrm>
          <a:off x="839520" y="1645920"/>
          <a:ext cx="7659000" cy="444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"/>
                                        <p:tgtEl>
                                          <p:spTgt spid="4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"/>
                                        <p:tgtEl>
                                          <p:spTgt spid="4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"/>
                                        <p:tgtEl>
                                          <p:spTgt spid="4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3"/>
                                        <p:tgtEl>
                                          <p:spTgt spid="4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4"/>
                                        <p:tgtEl>
                                          <p:spTgt spid="4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5"/>
                                        <p:tgtEl>
                                          <p:spTgt spid="4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6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9"/>
                                        <p:tgtEl>
                                          <p:spTgt spid="4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0"/>
                                        <p:tgtEl>
                                          <p:spTgt spid="4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1"/>
                                        <p:tgtEl>
                                          <p:spTgt spid="4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2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5"/>
                                        <p:tgtEl>
                                          <p:spTgt spid="4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6"/>
                                        <p:tgtEl>
                                          <p:spTgt spid="4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7"/>
                                        <p:tgtEl>
                                          <p:spTgt spid="4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8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3"/>
                                        <p:tgtEl>
                                          <p:spTgt spid="4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4"/>
                                        <p:tgtEl>
                                          <p:spTgt spid="4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5"/>
                                        <p:tgtEl>
                                          <p:spTgt spid="4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6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9"/>
                                        <p:tgtEl>
                                          <p:spTgt spid="4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0"/>
                                        <p:tgtEl>
                                          <p:spTgt spid="4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1"/>
                                        <p:tgtEl>
                                          <p:spTgt spid="4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2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5"/>
                                        <p:tgtEl>
                                          <p:spTgt spid="4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6"/>
                                        <p:tgtEl>
                                          <p:spTgt spid="4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7"/>
                                        <p:tgtEl>
                                          <p:spTgt spid="4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8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3"/>
                                        <p:tgtEl>
                                          <p:spTgt spid="4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4"/>
                                        <p:tgtEl>
                                          <p:spTgt spid="4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5"/>
                                        <p:tgtEl>
                                          <p:spTgt spid="4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6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9"/>
                                        <p:tgtEl>
                                          <p:spTgt spid="4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0"/>
                                        <p:tgtEl>
                                          <p:spTgt spid="4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1"/>
                                        <p:tgtEl>
                                          <p:spTgt spid="4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2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Shape 1"/>
          <p:cNvSpPr txBox="1"/>
          <p:nvPr/>
        </p:nvSpPr>
        <p:spPr>
          <a:xfrm>
            <a:off x="1844640" y="2805840"/>
            <a:ext cx="5486040" cy="5662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Résidus solides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Tonnages des sous-produits évacués</a:t>
            </a:r>
            <a:endParaRPr/>
          </a:p>
        </p:txBody>
      </p:sp>
      <p:sp>
        <p:nvSpPr>
          <p:cNvPr id="458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860B3C4-3308-4B75-A80A-CEAD2EDABD5C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459" name="CustomShape 3"/>
          <p:cNvSpPr/>
          <p:nvPr/>
        </p:nvSpPr>
        <p:spPr>
          <a:xfrm>
            <a:off x="2175840" y="4840560"/>
            <a:ext cx="5494680" cy="1736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  <a:ea typeface="Times New Roman"/>
              </a:rPr>
              <a:t>Les mâchefers sont traités par la société PréFerNord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  <a:ea typeface="Times New Roman"/>
              </a:rPr>
              <a:t>Les cendres sont traitées par la société Séché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  <a:ea typeface="Times New Roman"/>
              </a:rPr>
              <a:t>Les PSR* sont traités par la société Hydropale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60" name="CustomShape 4"/>
          <p:cNvSpPr/>
          <p:nvPr/>
        </p:nvSpPr>
        <p:spPr>
          <a:xfrm>
            <a:off x="8691480" y="6675120"/>
            <a:ext cx="143640" cy="89640"/>
          </a:xfrm>
          <a:prstGeom prst="rightArrow">
            <a:avLst>
              <a:gd fmla="val 50000" name="adj1"/>
              <a:gd fmla="val 52642" name="adj2"/>
            </a:avLst>
          </a:prstGeom>
          <a:gradFill>
            <a:gsLst>
              <a:gs pos="0">
                <a:srgbClr val="d32a92"/>
              </a:gs>
              <a:gs pos="100000">
                <a:srgbClr val="ffa2cf"/>
              </a:gs>
            </a:gsLst>
            <a:lin ang="16200000"/>
          </a:gradFill>
          <a:ln w="9360">
            <a:solidFill>
              <a:srgbClr val="be398b"/>
            </a:solidFill>
            <a:round/>
          </a:ln>
        </p:spPr>
      </p:sp>
      <p:graphicFrame>
        <p:nvGraphicFramePr>
          <p:cNvPr id="461" name="Table 5"/>
          <p:cNvGraphicFramePr/>
          <p:nvPr/>
        </p:nvGraphicFramePr>
        <p:xfrm>
          <a:off x="855000" y="1543680"/>
          <a:ext cx="7101000" cy="3247560"/>
        </p:xfrm>
        <a:graphic>
          <a:graphicData uri="http://schemas.openxmlformats.org/drawingml/2006/table">
            <a:tbl>
              <a:tblPr/>
              <a:tblGrid>
                <a:gridCol w="1183320"/>
                <a:gridCol w="1183320"/>
                <a:gridCol w="1183320"/>
                <a:gridCol w="1183320"/>
                <a:gridCol w="1183320"/>
                <a:gridCol w="1184400"/>
              </a:tblGrid>
              <a:tr h="324720">
                <a:tc>
                  <a:txBody>
                    <a:bodyPr anchor="ctr" bIns="0" lIns="44280" rIns="4428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Ferrailles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Mâchefers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Cendres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PSR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/>
                    </a:p>
                  </a:txBody>
                  <a:tcPr/>
                </a:tc>
              </a:tr>
              <a:tr h="324720"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2008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1 593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22 589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1 519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1 124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26 825</a:t>
                      </a:r>
                      <a:endParaRPr/>
                    </a:p>
                  </a:txBody>
                  <a:tcPr/>
                </a:tc>
              </a:tr>
              <a:tr h="324720"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2009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22 912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1 668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1 191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26 235</a:t>
                      </a:r>
                      <a:endParaRPr/>
                    </a:p>
                  </a:txBody>
                  <a:tcPr/>
                </a:tc>
              </a:tr>
              <a:tr h="324720"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24 389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1 699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1 321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27 449</a:t>
                      </a:r>
                      <a:endParaRPr/>
                    </a:p>
                  </a:txBody>
                  <a:tcPr/>
                </a:tc>
              </a:tr>
              <a:tr h="324720"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24 194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1 767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1 332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27 330</a:t>
                      </a:r>
                      <a:endParaRPr/>
                    </a:p>
                  </a:txBody>
                  <a:tcPr/>
                </a:tc>
              </a:tr>
              <a:tr h="324720"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23 178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1 805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1 186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26 219</a:t>
                      </a:r>
                      <a:endParaRPr/>
                    </a:p>
                  </a:txBody>
                  <a:tcPr/>
                </a:tc>
              </a:tr>
              <a:tr h="324720"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40,9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19 102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1 506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1 103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21 796</a:t>
                      </a:r>
                      <a:endParaRPr/>
                    </a:p>
                  </a:txBody>
                  <a:tcPr/>
                </a:tc>
              </a:tr>
              <a:tr h="324720"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23 432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1 635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1 237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26 328</a:t>
                      </a:r>
                      <a:endParaRPr/>
                    </a:p>
                  </a:txBody>
                  <a:tcPr/>
                </a:tc>
              </a:tr>
              <a:tr h="324720"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3,78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19 386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1 452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1 315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22 193</a:t>
                      </a:r>
                      <a:endParaRPr/>
                    </a:p>
                  </a:txBody>
                  <a:tcPr/>
                </a:tc>
              </a:tr>
              <a:tr h="325080"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22 057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1 771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1 309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44280" rIns="4428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25 159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Shape 1"/>
          <p:cNvSpPr txBox="1"/>
          <p:nvPr/>
        </p:nvSpPr>
        <p:spPr>
          <a:xfrm>
            <a:off x="201600" y="201600"/>
            <a:ext cx="8747640" cy="97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Arial"/>
              </a:rPr>
              <a:t>Traitement et valorisation des mâchefers</a:t>
            </a:r>
            <a:endParaRPr/>
          </a:p>
        </p:txBody>
      </p:sp>
      <p:sp>
        <p:nvSpPr>
          <p:cNvPr id="463" name="TextShape 2"/>
          <p:cNvSpPr txBox="1"/>
          <p:nvPr/>
        </p:nvSpPr>
        <p:spPr>
          <a:xfrm>
            <a:off x="6701760" y="6400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DA0B685-3AC0-4805-B312-85DD3DADDA1E}" type="slidenum">
              <a:rPr b="1" lang="fr-FR" sz="800">
                <a:solidFill>
                  <a:srgbClr val="b2b2b2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464" name="CustomShape 3"/>
          <p:cNvSpPr/>
          <p:nvPr/>
        </p:nvSpPr>
        <p:spPr>
          <a:xfrm>
            <a:off x="469800" y="1275120"/>
            <a:ext cx="7902360" cy="26841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80000"/>
              </a:lnSpc>
            </a:pPr>
            <a:r>
              <a:rPr b="1" lang="fr-FR">
                <a:solidFill>
                  <a:srgbClr val="000000"/>
                </a:solidFill>
                <a:latin typeface="Calibri"/>
              </a:rPr>
              <a:t>Circulaire du 9 mai 1994 = &gt; </a:t>
            </a:r>
            <a:r>
              <a:rPr lang="fr-FR">
                <a:solidFill>
                  <a:srgbClr val="000000"/>
                </a:solidFill>
                <a:latin typeface="Calibri"/>
              </a:rPr>
              <a:t>l’</a:t>
            </a:r>
            <a:r>
              <a:rPr b="1" lang="fr-FR">
                <a:solidFill>
                  <a:srgbClr val="000000"/>
                </a:solidFill>
                <a:latin typeface="Calibri"/>
              </a:rPr>
              <a:t>arrêté ministériel </a:t>
            </a:r>
            <a:r>
              <a:rPr lang="fr-FR">
                <a:solidFill>
                  <a:srgbClr val="000000"/>
                </a:solidFill>
                <a:latin typeface="Calibri"/>
              </a:rPr>
              <a:t>du 18/11/2011, </a:t>
            </a:r>
            <a:endParaRPr/>
          </a:p>
          <a:p>
            <a:pPr>
              <a:lnSpc>
                <a:spcPct val="8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applicable aux UIOM et aux Installations de Maturation et d’Elaboration (IME) Passage sur une IME </a:t>
            </a:r>
            <a:r>
              <a:rPr b="1" lang="fr-FR">
                <a:solidFill>
                  <a:srgbClr val="000000"/>
                </a:solidFill>
                <a:latin typeface="Calibri"/>
              </a:rPr>
              <a:t>obligatoire</a:t>
            </a:r>
            <a:r>
              <a:rPr lang="fr-FR">
                <a:solidFill>
                  <a:srgbClr val="000000"/>
                </a:solidFill>
                <a:latin typeface="Calibri"/>
              </a:rPr>
              <a:t> avant recyclage</a:t>
            </a:r>
            <a:endParaRPr/>
          </a:p>
          <a:p>
            <a:pPr>
              <a:lnSpc>
                <a:spcPct val="8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Deux seuils en fonction des utilisations routières :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"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Type 1 : recyclage en ouvrages revêtus (réputés imperméables)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"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Type 2 : recyclage en ouvrages recouverts</a:t>
            </a:r>
            <a:endParaRPr/>
          </a:p>
          <a:p>
            <a:pPr>
              <a:lnSpc>
                <a:spcPct val="8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Renforcement de la traçabilité</a:t>
            </a:r>
            <a:endParaRPr/>
          </a:p>
        </p:txBody>
      </p:sp>
      <p:pic>
        <p:nvPicPr>
          <p:cNvPr descr="" id="465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4614840" y="3959640"/>
            <a:ext cx="4247640" cy="2301480"/>
          </a:xfrm>
          <a:prstGeom prst="rect">
            <a:avLst/>
          </a:prstGeom>
          <a:ln>
            <a:noFill/>
          </a:ln>
        </p:spPr>
      </p:pic>
      <p:pic>
        <p:nvPicPr>
          <p:cNvPr descr="" id="466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65040" y="3959640"/>
            <a:ext cx="4249440" cy="2485800"/>
          </a:xfrm>
          <a:prstGeom prst="rect">
            <a:avLst/>
          </a:prstGeom>
          <a:ln>
            <a:noFill/>
          </a:ln>
        </p:spPr>
      </p:pic>
      <p:sp>
        <p:nvSpPr>
          <p:cNvPr id="467" name="Line 4"/>
          <p:cNvSpPr/>
          <p:nvPr/>
        </p:nvSpPr>
        <p:spPr>
          <a:xfrm flipV="1">
            <a:off x="1031760" y="1308600"/>
            <a:ext cx="2093760" cy="26640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468" name="Line 5"/>
          <p:cNvSpPr/>
          <p:nvPr/>
        </p:nvSpPr>
        <p:spPr>
          <a:xfrm>
            <a:off x="1031760" y="1275120"/>
            <a:ext cx="2093760" cy="29988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469" name="CustomShape 6"/>
          <p:cNvSpPr/>
          <p:nvPr/>
        </p:nvSpPr>
        <p:spPr>
          <a:xfrm>
            <a:off x="8506080" y="6675120"/>
            <a:ext cx="143640" cy="89640"/>
          </a:xfrm>
          <a:prstGeom prst="leftArrow">
            <a:avLst>
              <a:gd fmla="val 50000" name="adj1"/>
              <a:gd fmla="val 50001" name="adj2"/>
            </a:avLst>
          </a:prstGeom>
          <a:gradFill>
            <a:gsLst>
              <a:gs pos="0">
                <a:srgbClr val="d32a92"/>
              </a:gs>
              <a:gs pos="100000">
                <a:srgbClr val="ffa2cf"/>
              </a:gs>
            </a:gsLst>
            <a:lin ang="16200000"/>
          </a:gradFill>
          <a:ln w="9360">
            <a:solidFill>
              <a:srgbClr val="be398b"/>
            </a:solidFill>
            <a:round/>
          </a:ln>
        </p:spPr>
      </p:sp>
      <p:sp>
        <p:nvSpPr>
          <p:cNvPr id="470" name="CustomShape 7"/>
          <p:cNvSpPr/>
          <p:nvPr/>
        </p:nvSpPr>
        <p:spPr>
          <a:xfrm>
            <a:off x="8691480" y="6675120"/>
            <a:ext cx="143640" cy="89640"/>
          </a:xfrm>
          <a:prstGeom prst="rightArrow">
            <a:avLst>
              <a:gd fmla="val 50000" name="adj1"/>
              <a:gd fmla="val 52642" name="adj2"/>
            </a:avLst>
          </a:prstGeom>
          <a:gradFill>
            <a:gsLst>
              <a:gs pos="0">
                <a:srgbClr val="d32a92"/>
              </a:gs>
              <a:gs pos="100000">
                <a:srgbClr val="ffa2cf"/>
              </a:gs>
            </a:gsLst>
            <a:lin ang="16200000"/>
          </a:gradFill>
          <a:ln w="9360">
            <a:solidFill>
              <a:srgbClr val="be398b"/>
            </a:solidFill>
            <a:round/>
          </a:ln>
        </p:spPr>
      </p:sp>
    </p:spTree>
  </p:cSld>
  <p:timing>
    <p:tnLst>
      <p:par>
        <p:cTn dur="indefinite" id="63" nodeType="tmRoot" restart="never">
          <p:childTnLst>
            <p:seq>
              <p:cTn dur="indefinite" id="64" nodeType="mainSeq">
                <p:childTnLst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69"/>
                                        <p:tgtEl>
                                          <p:spTgt spid="4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70"/>
                                        <p:tgtEl>
                                          <p:spTgt spid="4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71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4"/>
                                        <p:tgtEl>
                                          <p:spTgt spid="4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75"/>
                                        <p:tgtEl>
                                          <p:spTgt spid="4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76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1"/>
                                        <p:tgtEl>
                                          <p:spTgt spid="4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2"/>
                                        <p:tgtEl>
                                          <p:spTgt spid="4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83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>
                      <p:stCondLst>
                        <p:cond delay="indefinite"/>
                      </p:stCondLst>
                      <p:childTnLst>
                        <p:par>
                          <p:cTn fill="hold" id="85">
                            <p:stCondLst>
                              <p:cond delay="0"/>
                            </p:stCondLst>
                            <p:childTnLst>
                              <p:par>
                                <p:cTn fill="hold" id="8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8"/>
                                        <p:tgtEl>
                                          <p:spTgt spid="4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9"/>
                                        <p:tgtEl>
                                          <p:spTgt spid="4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9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