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73" r:id="rId2"/>
    <p:sldId id="274" r:id="rId3"/>
    <p:sldId id="256" r:id="rId4"/>
    <p:sldId id="295" r:id="rId5"/>
    <p:sldId id="296" r:id="rId6"/>
    <p:sldId id="297" r:id="rId7"/>
    <p:sldId id="298" r:id="rId8"/>
    <p:sldId id="299" r:id="rId9"/>
    <p:sldId id="300" r:id="rId10"/>
    <p:sldId id="301" r:id="rId11"/>
    <p:sldId id="302" r:id="rId12"/>
    <p:sldId id="303" r:id="rId13"/>
    <p:sldId id="278" r:id="rId14"/>
    <p:sldId id="304" r:id="rId15"/>
    <p:sldId id="320" r:id="rId16"/>
    <p:sldId id="277" r:id="rId17"/>
    <p:sldId id="305" r:id="rId18"/>
    <p:sldId id="306" r:id="rId19"/>
    <p:sldId id="308" r:id="rId20"/>
    <p:sldId id="324" r:id="rId21"/>
    <p:sldId id="309" r:id="rId22"/>
    <p:sldId id="311" r:id="rId23"/>
    <p:sldId id="312" r:id="rId24"/>
    <p:sldId id="321" r:id="rId25"/>
    <p:sldId id="316" r:id="rId26"/>
    <p:sldId id="322" r:id="rId27"/>
    <p:sldId id="323" r:id="rId28"/>
    <p:sldId id="259" r:id="rId29"/>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754" userDrawn="1">
          <p15:clr>
            <a:srgbClr val="A4A3A4"/>
          </p15:clr>
        </p15:guide>
        <p15:guide id="2" pos="2880" userDrawn="1">
          <p15:clr>
            <a:srgbClr val="A4A3A4"/>
          </p15:clr>
        </p15:guide>
        <p15:guide id="3" orient="horz" pos="618" userDrawn="1">
          <p15:clr>
            <a:srgbClr val="A4A3A4"/>
          </p15:clr>
        </p15:guide>
        <p15:guide id="4" orient="horz" pos="572" userDrawn="1">
          <p15:clr>
            <a:srgbClr val="A4A3A4"/>
          </p15:clr>
        </p15:guide>
        <p15:guide id="5" orient="horz" pos="73" userDrawn="1">
          <p15:clr>
            <a:srgbClr val="A4A3A4"/>
          </p15:clr>
        </p15:guide>
        <p15:guide id="6" orient="horz"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A342"/>
    <a:srgbClr val="82A00F"/>
    <a:srgbClr val="003C71"/>
    <a:srgbClr val="F1EB9C"/>
    <a:srgbClr val="E1CD00"/>
    <a:srgbClr val="BCD19B"/>
    <a:srgbClr val="007041"/>
    <a:srgbClr val="A0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36" autoAdjust="0"/>
    <p:restoredTop sz="95086" autoAdjust="0"/>
  </p:normalViewPr>
  <p:slideViewPr>
    <p:cSldViewPr showGuides="1">
      <p:cViewPr>
        <p:scale>
          <a:sx n="90" d="100"/>
          <a:sy n="90" d="100"/>
        </p:scale>
        <p:origin x="-470" y="230"/>
      </p:cViewPr>
      <p:guideLst>
        <p:guide orient="horz" pos="754"/>
        <p:guide orient="horz" pos="618"/>
        <p:guide orient="horz" pos="572"/>
        <p:guide orient="horz" pos="73"/>
        <p:guide orient="horz" pos="3929"/>
        <p:guide pos="2880"/>
      </p:guideLst>
    </p:cSldViewPr>
  </p:slideViewPr>
  <p:notesTextViewPr>
    <p:cViewPr>
      <p:scale>
        <a:sx n="1" d="1"/>
        <a:sy n="1" d="1"/>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iad.local\europe\Wingles\WorkGroup\Reglementation\05%20-%20MESURES\05-01%20ENVIRONNEMENT\GEREP\DECLARA.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iad.local\europe\Wingles\WorkGroup\Reglementation\05%20-%20MESURES\05-01%20ENVIRONNEMENT\GEREP\DECLARA.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title>
      <c:tx>
        <c:rich>
          <a:bodyPr/>
          <a:lstStyle/>
          <a:p>
            <a:pPr>
              <a:defRPr/>
            </a:pPr>
            <a:r>
              <a:rPr lang="fr-FR"/>
              <a:t>CONSOMMATION ET RATIO EAU</a:t>
            </a:r>
          </a:p>
        </c:rich>
      </c:tx>
      <c:layout>
        <c:manualLayout>
          <c:xMode val="edge"/>
          <c:yMode val="edge"/>
          <c:x val="0.21572223887239009"/>
          <c:y val="7.5738300336478825E-2"/>
        </c:manualLayout>
      </c:layout>
      <c:overlay val="0"/>
    </c:title>
    <c:autoTitleDeleted val="0"/>
    <c:plotArea>
      <c:layout>
        <c:manualLayout>
          <c:layoutTarget val="inner"/>
          <c:xMode val="edge"/>
          <c:yMode val="edge"/>
          <c:x val="0.17001843330313188"/>
          <c:y val="0.20626631853785901"/>
          <c:w val="0.67093295722848811"/>
          <c:h val="0.6320700390674906"/>
        </c:manualLayout>
      </c:layout>
      <c:barChart>
        <c:barDir val="col"/>
        <c:grouping val="clustered"/>
        <c:varyColors val="0"/>
        <c:ser>
          <c:idx val="1"/>
          <c:order val="0"/>
          <c:tx>
            <c:strRef>
              <c:f>'Consommation ressources nat'!$B$1</c:f>
              <c:strCache>
                <c:ptCount val="1"/>
                <c:pt idx="0">
                  <c:v>consommation</c:v>
                </c:pt>
              </c:strCache>
            </c:strRef>
          </c:tx>
          <c:invertIfNegative val="0"/>
          <c:cat>
            <c:numRef>
              <c:f>'Consommation ressources nat'!$A$19:$A$34</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'Consommation ressources nat'!$B$18:$B$34</c:f>
              <c:numCache>
                <c:formatCode>General</c:formatCode>
                <c:ptCount val="17"/>
                <c:pt idx="0">
                  <c:v>1642342</c:v>
                </c:pt>
                <c:pt idx="1">
                  <c:v>1721717</c:v>
                </c:pt>
                <c:pt idx="2">
                  <c:v>1715159</c:v>
                </c:pt>
                <c:pt idx="3">
                  <c:v>1677697</c:v>
                </c:pt>
                <c:pt idx="4">
                  <c:v>1631315</c:v>
                </c:pt>
                <c:pt idx="5">
                  <c:v>1495150</c:v>
                </c:pt>
                <c:pt idx="6">
                  <c:v>1456169</c:v>
                </c:pt>
                <c:pt idx="7">
                  <c:v>1629515</c:v>
                </c:pt>
                <c:pt idx="8">
                  <c:v>1531140</c:v>
                </c:pt>
                <c:pt idx="9">
                  <c:v>1441924</c:v>
                </c:pt>
                <c:pt idx="10">
                  <c:v>1574862</c:v>
                </c:pt>
                <c:pt idx="11">
                  <c:v>1528745</c:v>
                </c:pt>
                <c:pt idx="12">
                  <c:v>1564277</c:v>
                </c:pt>
                <c:pt idx="13">
                  <c:v>1613025</c:v>
                </c:pt>
                <c:pt idx="14">
                  <c:v>1705586</c:v>
                </c:pt>
                <c:pt idx="15">
                  <c:v>1723151</c:v>
                </c:pt>
                <c:pt idx="16">
                  <c:v>1465044</c:v>
                </c:pt>
              </c:numCache>
            </c:numRef>
          </c:val>
        </c:ser>
        <c:dLbls>
          <c:showLegendKey val="0"/>
          <c:showVal val="0"/>
          <c:showCatName val="0"/>
          <c:showSerName val="0"/>
          <c:showPercent val="0"/>
          <c:showBubbleSize val="0"/>
        </c:dLbls>
        <c:gapWidth val="150"/>
        <c:axId val="91446272"/>
        <c:axId val="91452544"/>
      </c:barChart>
      <c:lineChart>
        <c:grouping val="standard"/>
        <c:varyColors val="0"/>
        <c:ser>
          <c:idx val="0"/>
          <c:order val="1"/>
          <c:tx>
            <c:strRef>
              <c:f>'Consommation ressources nat'!$C$1</c:f>
              <c:strCache>
                <c:ptCount val="1"/>
                <c:pt idx="0">
                  <c:v>ratio</c:v>
                </c:pt>
              </c:strCache>
            </c:strRef>
          </c:tx>
          <c:spPr>
            <a:ln>
              <a:solidFill>
                <a:srgbClr val="FF0000"/>
              </a:solidFill>
            </a:ln>
          </c:spPr>
          <c:marker>
            <c:spPr>
              <a:solidFill>
                <a:sysClr val="window" lastClr="FFFFFF"/>
              </a:solidFill>
              <a:ln>
                <a:solidFill>
                  <a:srgbClr val="FF0000"/>
                </a:solidFill>
              </a:ln>
            </c:spPr>
          </c:marker>
          <c:cat>
            <c:numRef>
              <c:f>'Consommation ressources nat'!$A$18:$A$33</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'Consommation ressources nat'!$C$18:$C$34</c:f>
              <c:numCache>
                <c:formatCode>0.00</c:formatCode>
                <c:ptCount val="17"/>
                <c:pt idx="0">
                  <c:v>8.6856420589464101</c:v>
                </c:pt>
                <c:pt idx="1">
                  <c:v>8.3262421293923072</c:v>
                </c:pt>
                <c:pt idx="2">
                  <c:v>8.9131580314919709</c:v>
                </c:pt>
                <c:pt idx="3">
                  <c:v>8.6470758018544576</c:v>
                </c:pt>
                <c:pt idx="4">
                  <c:v>8.6654077426483092</c:v>
                </c:pt>
                <c:pt idx="5">
                  <c:v>8.1302780330507503</c:v>
                </c:pt>
                <c:pt idx="6">
                  <c:v>7.4510645701040268</c:v>
                </c:pt>
                <c:pt idx="7">
                  <c:v>6.8141198805710514</c:v>
                </c:pt>
                <c:pt idx="8">
                  <c:v>6.8510447894760391</c:v>
                </c:pt>
                <c:pt idx="9">
                  <c:v>6.7702637349222226</c:v>
                </c:pt>
                <c:pt idx="10">
                  <c:v>6.8127771312883114</c:v>
                </c:pt>
                <c:pt idx="11">
                  <c:v>6.9277427833416416</c:v>
                </c:pt>
                <c:pt idx="12">
                  <c:v>6.6847159071484734</c:v>
                </c:pt>
                <c:pt idx="13">
                  <c:v>6.7391050039063645</c:v>
                </c:pt>
                <c:pt idx="14">
                  <c:v>8.0441924849193729</c:v>
                </c:pt>
                <c:pt idx="15">
                  <c:v>6.7132527398034121</c:v>
                </c:pt>
                <c:pt idx="16">
                  <c:v>5.9196806296896405</c:v>
                </c:pt>
              </c:numCache>
            </c:numRef>
          </c:val>
          <c:smooth val="0"/>
        </c:ser>
        <c:dLbls>
          <c:showLegendKey val="0"/>
          <c:showVal val="0"/>
          <c:showCatName val="0"/>
          <c:showSerName val="0"/>
          <c:showPercent val="0"/>
          <c:showBubbleSize val="0"/>
        </c:dLbls>
        <c:marker val="1"/>
        <c:smooth val="0"/>
        <c:axId val="91454464"/>
        <c:axId val="91460352"/>
      </c:lineChart>
      <c:catAx>
        <c:axId val="91446272"/>
        <c:scaling>
          <c:orientation val="minMax"/>
        </c:scaling>
        <c:delete val="0"/>
        <c:axPos val="b"/>
        <c:numFmt formatCode="General" sourceLinked="1"/>
        <c:majorTickMark val="cross"/>
        <c:minorTickMark val="none"/>
        <c:tickLblPos val="nextTo"/>
        <c:txPr>
          <a:bodyPr rot="-2700000" vert="horz"/>
          <a:lstStyle/>
          <a:p>
            <a:pPr>
              <a:defRPr/>
            </a:pPr>
            <a:endParaRPr lang="en-US"/>
          </a:p>
        </c:txPr>
        <c:crossAx val="91452544"/>
        <c:crosses val="autoZero"/>
        <c:auto val="0"/>
        <c:lblAlgn val="ctr"/>
        <c:lblOffset val="100"/>
        <c:tickLblSkip val="1"/>
        <c:tickMarkSkip val="1"/>
        <c:noMultiLvlLbl val="0"/>
      </c:catAx>
      <c:valAx>
        <c:axId val="91452544"/>
        <c:scaling>
          <c:orientation val="minMax"/>
          <c:max val="2000000"/>
          <c:min val="1200000"/>
        </c:scaling>
        <c:delete val="0"/>
        <c:axPos val="l"/>
        <c:title>
          <c:tx>
            <c:rich>
              <a:bodyPr/>
              <a:lstStyle/>
              <a:p>
                <a:pPr>
                  <a:defRPr>
                    <a:solidFill>
                      <a:schemeClr val="tx2"/>
                    </a:solidFill>
                  </a:defRPr>
                </a:pPr>
                <a:r>
                  <a:rPr lang="fr-FR">
                    <a:solidFill>
                      <a:schemeClr val="tx2"/>
                    </a:solidFill>
                  </a:rPr>
                  <a:t>Eau consommée (m3)</a:t>
                </a:r>
              </a:p>
            </c:rich>
          </c:tx>
          <c:layout>
            <c:manualLayout>
              <c:xMode val="edge"/>
              <c:yMode val="edge"/>
              <c:x val="1.6453332606780554E-2"/>
              <c:y val="0.32114882506527415"/>
            </c:manualLayout>
          </c:layout>
          <c:overlay val="0"/>
        </c:title>
        <c:numFmt formatCode="General" sourceLinked="1"/>
        <c:majorTickMark val="cross"/>
        <c:minorTickMark val="none"/>
        <c:tickLblPos val="nextTo"/>
        <c:txPr>
          <a:bodyPr rot="0" vert="horz"/>
          <a:lstStyle/>
          <a:p>
            <a:pPr>
              <a:defRPr/>
            </a:pPr>
            <a:endParaRPr lang="en-US"/>
          </a:p>
        </c:txPr>
        <c:crossAx val="91446272"/>
        <c:crosses val="autoZero"/>
        <c:crossBetween val="between"/>
      </c:valAx>
      <c:catAx>
        <c:axId val="91454464"/>
        <c:scaling>
          <c:orientation val="minMax"/>
        </c:scaling>
        <c:delete val="1"/>
        <c:axPos val="b"/>
        <c:numFmt formatCode="General" sourceLinked="1"/>
        <c:majorTickMark val="out"/>
        <c:minorTickMark val="none"/>
        <c:tickLblPos val="nextTo"/>
        <c:crossAx val="91460352"/>
        <c:crosses val="autoZero"/>
        <c:auto val="0"/>
        <c:lblAlgn val="ctr"/>
        <c:lblOffset val="100"/>
        <c:noMultiLvlLbl val="0"/>
      </c:catAx>
      <c:valAx>
        <c:axId val="91460352"/>
        <c:scaling>
          <c:orientation val="minMax"/>
          <c:min val="5"/>
        </c:scaling>
        <c:delete val="0"/>
        <c:axPos val="r"/>
        <c:title>
          <c:tx>
            <c:rich>
              <a:bodyPr/>
              <a:lstStyle/>
              <a:p>
                <a:pPr>
                  <a:defRPr>
                    <a:solidFill>
                      <a:srgbClr val="FF0000"/>
                    </a:solidFill>
                  </a:defRPr>
                </a:pPr>
                <a:r>
                  <a:rPr lang="fr-FR">
                    <a:solidFill>
                      <a:srgbClr val="FF0000"/>
                    </a:solidFill>
                  </a:rPr>
                  <a:t>m3 par tonne produite</a:t>
                </a:r>
              </a:p>
            </c:rich>
          </c:tx>
          <c:layout>
            <c:manualLayout>
              <c:xMode val="edge"/>
              <c:yMode val="edge"/>
              <c:x val="0.9085931213615599"/>
              <c:y val="0.31592689295039167"/>
            </c:manualLayout>
          </c:layout>
          <c:overlay val="0"/>
        </c:title>
        <c:numFmt formatCode="0.00" sourceLinked="1"/>
        <c:majorTickMark val="cross"/>
        <c:minorTickMark val="none"/>
        <c:tickLblPos val="nextTo"/>
        <c:txPr>
          <a:bodyPr rot="0" vert="horz"/>
          <a:lstStyle/>
          <a:p>
            <a:pPr>
              <a:defRPr/>
            </a:pPr>
            <a:endParaRPr lang="en-US"/>
          </a:p>
        </c:txPr>
        <c:crossAx val="91454464"/>
        <c:crosses val="max"/>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t>Consommation et ratio énergie</a:t>
            </a:r>
          </a:p>
        </c:rich>
      </c:tx>
      <c:layout/>
      <c:overlay val="0"/>
    </c:title>
    <c:autoTitleDeleted val="0"/>
    <c:plotArea>
      <c:layout/>
      <c:barChart>
        <c:barDir val="col"/>
        <c:grouping val="clustered"/>
        <c:varyColors val="0"/>
        <c:ser>
          <c:idx val="0"/>
          <c:order val="0"/>
          <c:tx>
            <c:strRef>
              <c:f>Energie!$C$4</c:f>
              <c:strCache>
                <c:ptCount val="1"/>
                <c:pt idx="0">
                  <c:v>Energie
totale (MWh)</c:v>
                </c:pt>
              </c:strCache>
            </c:strRef>
          </c:tx>
          <c:invertIfNegative val="0"/>
          <c:cat>
            <c:numRef>
              <c:f>Energie!$A$5:$A$14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Energie!$C$5:$C$14</c:f>
              <c:numCache>
                <c:formatCode>0</c:formatCode>
                <c:ptCount val="10"/>
                <c:pt idx="0">
                  <c:v>124620.30099999999</c:v>
                </c:pt>
                <c:pt idx="1">
                  <c:v>120984.21090000001</c:v>
                </c:pt>
                <c:pt idx="2">
                  <c:v>119323.90525000001</c:v>
                </c:pt>
                <c:pt idx="3">
                  <c:v>123061.94005</c:v>
                </c:pt>
                <c:pt idx="4">
                  <c:v>115687.92634999999</c:v>
                </c:pt>
                <c:pt idx="5">
                  <c:v>118618.73305000001</c:v>
                </c:pt>
                <c:pt idx="6">
                  <c:v>114805.56455000001</c:v>
                </c:pt>
                <c:pt idx="7">
                  <c:v>107695.33935000001</c:v>
                </c:pt>
                <c:pt idx="8">
                  <c:v>113184.89499999999</c:v>
                </c:pt>
                <c:pt idx="9">
                  <c:v>113549.39199999999</c:v>
                </c:pt>
              </c:numCache>
            </c:numRef>
          </c:val>
        </c:ser>
        <c:dLbls>
          <c:showLegendKey val="0"/>
          <c:showVal val="0"/>
          <c:showCatName val="0"/>
          <c:showSerName val="0"/>
          <c:showPercent val="0"/>
          <c:showBubbleSize val="0"/>
        </c:dLbls>
        <c:gapWidth val="150"/>
        <c:axId val="91412352"/>
        <c:axId val="91413888"/>
      </c:barChart>
      <c:lineChart>
        <c:grouping val="stacked"/>
        <c:varyColors val="0"/>
        <c:ser>
          <c:idx val="2"/>
          <c:order val="1"/>
          <c:tx>
            <c:strRef>
              <c:f>Energie!$D$4</c:f>
              <c:strCache>
                <c:ptCount val="1"/>
                <c:pt idx="0">
                  <c:v>Ratio</c:v>
                </c:pt>
              </c:strCache>
            </c:strRef>
          </c:tx>
          <c:spPr>
            <a:ln>
              <a:solidFill>
                <a:srgbClr val="FF0000"/>
              </a:solidFill>
            </a:ln>
          </c:spPr>
          <c:marker>
            <c:symbol val="none"/>
          </c:marker>
          <c:cat>
            <c:numRef>
              <c:f>Energie!$A$5:$A$12</c:f>
              <c:numCache>
                <c:formatCode>General</c:formatCode>
                <c:ptCount val="8"/>
                <c:pt idx="0">
                  <c:v>2007</c:v>
                </c:pt>
                <c:pt idx="1">
                  <c:v>2008</c:v>
                </c:pt>
                <c:pt idx="2">
                  <c:v>2009</c:v>
                </c:pt>
                <c:pt idx="3">
                  <c:v>2010</c:v>
                </c:pt>
                <c:pt idx="4">
                  <c:v>2011</c:v>
                </c:pt>
                <c:pt idx="5">
                  <c:v>2012</c:v>
                </c:pt>
                <c:pt idx="6">
                  <c:v>2013</c:v>
                </c:pt>
                <c:pt idx="7">
                  <c:v>2014</c:v>
                </c:pt>
              </c:numCache>
            </c:numRef>
          </c:cat>
          <c:val>
            <c:numRef>
              <c:f>Energie!$D$5:$D$14</c:f>
              <c:numCache>
                <c:formatCode>0.00</c:formatCode>
                <c:ptCount val="10"/>
                <c:pt idx="0">
                  <c:v>0.52112295411017906</c:v>
                </c:pt>
                <c:pt idx="1">
                  <c:v>0.54134060092174152</c:v>
                </c:pt>
                <c:pt idx="2">
                  <c:v>0.56026136497025536</c:v>
                </c:pt>
                <c:pt idx="3">
                  <c:v>0.53236002323036125</c:v>
                </c:pt>
                <c:pt idx="4">
                  <c:v>0.524257607966647</c:v>
                </c:pt>
                <c:pt idx="5">
                  <c:v>0.50690033268093404</c:v>
                </c:pt>
                <c:pt idx="6">
                  <c:v>0.47964957426896682</c:v>
                </c:pt>
                <c:pt idx="7">
                  <c:v>0.50793219424884573</c:v>
                </c:pt>
                <c:pt idx="8">
                  <c:v>0.44095892145442356</c:v>
                </c:pt>
                <c:pt idx="9">
                  <c:v>0.45880952130818992</c:v>
                </c:pt>
              </c:numCache>
            </c:numRef>
          </c:val>
          <c:smooth val="0"/>
        </c:ser>
        <c:dLbls>
          <c:showLegendKey val="0"/>
          <c:showVal val="0"/>
          <c:showCatName val="0"/>
          <c:showSerName val="0"/>
          <c:showPercent val="0"/>
          <c:showBubbleSize val="0"/>
        </c:dLbls>
        <c:marker val="1"/>
        <c:smooth val="0"/>
        <c:axId val="93914624"/>
        <c:axId val="93916160"/>
      </c:lineChart>
      <c:catAx>
        <c:axId val="91412352"/>
        <c:scaling>
          <c:orientation val="minMax"/>
        </c:scaling>
        <c:delete val="0"/>
        <c:axPos val="b"/>
        <c:numFmt formatCode="General" sourceLinked="1"/>
        <c:majorTickMark val="out"/>
        <c:minorTickMark val="none"/>
        <c:tickLblPos val="nextTo"/>
        <c:crossAx val="91413888"/>
        <c:crosses val="autoZero"/>
        <c:auto val="1"/>
        <c:lblAlgn val="ctr"/>
        <c:lblOffset val="100"/>
        <c:noMultiLvlLbl val="0"/>
      </c:catAx>
      <c:valAx>
        <c:axId val="91413888"/>
        <c:scaling>
          <c:orientation val="minMax"/>
        </c:scaling>
        <c:delete val="0"/>
        <c:axPos val="l"/>
        <c:majorGridlines/>
        <c:title>
          <c:tx>
            <c:rich>
              <a:bodyPr rot="-5400000" vert="horz"/>
              <a:lstStyle/>
              <a:p>
                <a:pPr>
                  <a:defRPr>
                    <a:solidFill>
                      <a:schemeClr val="accent1"/>
                    </a:solidFill>
                  </a:defRPr>
                </a:pPr>
                <a:r>
                  <a:rPr lang="en-US">
                    <a:solidFill>
                      <a:schemeClr val="accent1"/>
                    </a:solidFill>
                  </a:rPr>
                  <a:t>Consommation énergétique en MWh</a:t>
                </a:r>
              </a:p>
            </c:rich>
          </c:tx>
          <c:layout/>
          <c:overlay val="0"/>
        </c:title>
        <c:numFmt formatCode="0" sourceLinked="1"/>
        <c:majorTickMark val="out"/>
        <c:minorTickMark val="none"/>
        <c:tickLblPos val="nextTo"/>
        <c:crossAx val="91412352"/>
        <c:crosses val="autoZero"/>
        <c:crossBetween val="between"/>
      </c:valAx>
      <c:catAx>
        <c:axId val="93914624"/>
        <c:scaling>
          <c:orientation val="minMax"/>
        </c:scaling>
        <c:delete val="1"/>
        <c:axPos val="b"/>
        <c:numFmt formatCode="General" sourceLinked="1"/>
        <c:majorTickMark val="out"/>
        <c:minorTickMark val="none"/>
        <c:tickLblPos val="nextTo"/>
        <c:crossAx val="93916160"/>
        <c:crosses val="autoZero"/>
        <c:auto val="1"/>
        <c:lblAlgn val="ctr"/>
        <c:lblOffset val="100"/>
        <c:noMultiLvlLbl val="0"/>
      </c:catAx>
      <c:valAx>
        <c:axId val="93916160"/>
        <c:scaling>
          <c:orientation val="minMax"/>
        </c:scaling>
        <c:delete val="0"/>
        <c:axPos val="r"/>
        <c:title>
          <c:tx>
            <c:rich>
              <a:bodyPr rot="-5400000" vert="horz"/>
              <a:lstStyle/>
              <a:p>
                <a:pPr>
                  <a:defRPr>
                    <a:solidFill>
                      <a:srgbClr val="FF0000"/>
                    </a:solidFill>
                  </a:defRPr>
                </a:pPr>
                <a:r>
                  <a:rPr lang="en-US">
                    <a:solidFill>
                      <a:srgbClr val="FF0000"/>
                    </a:solidFill>
                  </a:rPr>
                  <a:t>Ratio énergie / tonne produite</a:t>
                </a:r>
              </a:p>
            </c:rich>
          </c:tx>
          <c:layout/>
          <c:overlay val="0"/>
        </c:title>
        <c:numFmt formatCode="0.00" sourceLinked="1"/>
        <c:majorTickMark val="out"/>
        <c:minorTickMark val="none"/>
        <c:tickLblPos val="nextTo"/>
        <c:crossAx val="93914624"/>
        <c:crosses val="max"/>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02FF8AC-0D93-418C-8A51-98E4CEA2E4A7}" type="datetimeFigureOut">
              <a:rPr lang="de-DE"/>
              <a:pPr>
                <a:defRPr/>
              </a:pPr>
              <a:t>17.03.2017</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A40977F-AF20-4EC7-886B-D3BC5BEB5CD0}" type="slidenum">
              <a:rPr lang="de-DE" altLang="de-DE"/>
              <a:pPr/>
              <a:t>‹N°›</a:t>
            </a:fld>
            <a:endParaRPr lang="de-DE" altLang="de-DE"/>
          </a:p>
        </p:txBody>
      </p:sp>
    </p:spTree>
    <p:extLst>
      <p:ext uri="{BB962C8B-B14F-4D97-AF65-F5344CB8AC3E}">
        <p14:creationId xmlns:p14="http://schemas.microsoft.com/office/powerpoint/2010/main" val="267856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E02E36B-1380-4DF4-8B11-47B1BC6352BE}" type="datetimeFigureOut">
              <a:rPr lang="de-DE"/>
              <a:pPr>
                <a:defRPr/>
              </a:pPr>
              <a:t>17.03.2017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A79156A-CD7E-4A73-814D-9D0E1D2ADEFC}" type="slidenum">
              <a:rPr lang="de-DE" altLang="de-DE"/>
              <a:pPr/>
              <a:t>‹N°›</a:t>
            </a:fld>
            <a:endParaRPr lang="de-DE" altLang="de-DE"/>
          </a:p>
        </p:txBody>
      </p:sp>
    </p:spTree>
    <p:extLst>
      <p:ext uri="{BB962C8B-B14F-4D97-AF65-F5344CB8AC3E}">
        <p14:creationId xmlns:p14="http://schemas.microsoft.com/office/powerpoint/2010/main" val="1371011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5" name="Grafik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488" y="6521450"/>
            <a:ext cx="1800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165850"/>
            <a:ext cx="18018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r Verbinder 6"/>
          <p:cNvCxnSpPr/>
          <p:nvPr/>
        </p:nvCxnSpPr>
        <p:spPr>
          <a:xfrm>
            <a:off x="0" y="5949950"/>
            <a:ext cx="91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0" y="350043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323850" y="1628800"/>
            <a:ext cx="8424864" cy="1367904"/>
          </a:xfrm>
        </p:spPr>
        <p:txBody>
          <a:bodyPr>
            <a:noAutofit/>
          </a:bodyPr>
          <a:lstStyle>
            <a:lvl1pPr algn="l">
              <a:defRPr sz="3600" cap="all" baseline="0">
                <a:solidFill>
                  <a:schemeClr val="bg2"/>
                </a:solidFill>
                <a:latin typeface="Arial" pitchFamily="34" charset="0"/>
                <a:cs typeface="Arial" pitchFamily="34" charset="0"/>
              </a:defRPr>
            </a:lvl1pPr>
          </a:lstStyle>
          <a:p>
            <a:r>
              <a:rPr lang="fr-FR" smtClean="0"/>
              <a:t>Modifiez le style du titre</a:t>
            </a:r>
            <a:endParaRPr lang="de-DE" dirty="0"/>
          </a:p>
        </p:txBody>
      </p:sp>
      <p:sp>
        <p:nvSpPr>
          <p:cNvPr id="3" name="Untertitel 2"/>
          <p:cNvSpPr>
            <a:spLocks noGrp="1"/>
          </p:cNvSpPr>
          <p:nvPr>
            <p:ph type="subTitle" idx="1"/>
          </p:nvPr>
        </p:nvSpPr>
        <p:spPr>
          <a:xfrm>
            <a:off x="323850" y="3140720"/>
            <a:ext cx="8416925" cy="252934"/>
          </a:xfrm>
        </p:spPr>
        <p:txBody>
          <a:bodyPr>
            <a:noAutofit/>
          </a:bodyPr>
          <a:lstStyle>
            <a:lvl1pPr marL="0" indent="0" algn="l">
              <a:buNone/>
              <a:defRPr sz="16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de-DE" dirty="0"/>
          </a:p>
        </p:txBody>
      </p:sp>
    </p:spTree>
    <p:extLst>
      <p:ext uri="{BB962C8B-B14F-4D97-AF65-F5344CB8AC3E}">
        <p14:creationId xmlns:p14="http://schemas.microsoft.com/office/powerpoint/2010/main" val="334463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323849" y="1196976"/>
            <a:ext cx="8424615" cy="4605378"/>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de-DE" noProof="0"/>
          </a:p>
        </p:txBody>
      </p:sp>
      <p:sp>
        <p:nvSpPr>
          <p:cNvPr id="4" name="Textplatzhalter 3"/>
          <p:cNvSpPr>
            <a:spLocks noGrp="1"/>
          </p:cNvSpPr>
          <p:nvPr>
            <p:ph type="body" sz="half" idx="2"/>
          </p:nvPr>
        </p:nvSpPr>
        <p:spPr>
          <a:xfrm>
            <a:off x="323849" y="5946369"/>
            <a:ext cx="8424615" cy="28813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itelplatzhalter 1"/>
          <p:cNvSpPr>
            <a:spLocks noGrp="1"/>
          </p:cNvSpPr>
          <p:nvPr>
            <p:ph type="title"/>
          </p:nvPr>
        </p:nvSpPr>
        <p:spPr bwMode="auto">
          <a:xfrm>
            <a:off x="323851" y="115888"/>
            <a:ext cx="8424862" cy="792162"/>
          </a:xfrm>
          <a:prstGeom prst="rect">
            <a:avLst/>
          </a:prstGeom>
          <a:noFill/>
          <a:ln w="9525">
            <a:noFill/>
            <a:miter lim="800000"/>
            <a:headEnd/>
            <a:tailEnd/>
          </a:ln>
        </p:spPr>
        <p:txBody>
          <a:bodyPr/>
          <a:lstStyle/>
          <a:p>
            <a:pPr lvl="0"/>
            <a:r>
              <a:rPr lang="fr-FR" smtClean="0"/>
              <a:t>Modifiez le style du titre</a:t>
            </a:r>
            <a:endParaRPr lang="de-DE" smtClean="0"/>
          </a:p>
        </p:txBody>
      </p:sp>
      <p:sp>
        <p:nvSpPr>
          <p:cNvPr id="5" name="Datumsplatzhalter 3"/>
          <p:cNvSpPr>
            <a:spLocks noGrp="1"/>
          </p:cNvSpPr>
          <p:nvPr>
            <p:ph type="dt" sz="half" idx="10"/>
          </p:nvPr>
        </p:nvSpPr>
        <p:spPr/>
        <p:txBody>
          <a:bodyPr/>
          <a:lstStyle>
            <a:lvl1pPr>
              <a:defRPr/>
            </a:lvl1pPr>
          </a:lstStyle>
          <a:p>
            <a:pPr>
              <a:defRPr/>
            </a:pPr>
            <a:fld id="{E66023F9-D052-4EBC-B983-6B425BF523BD}" type="datetime1">
              <a:rPr lang="de-DE"/>
              <a:pPr>
                <a:defRPr/>
              </a:pPr>
              <a:t>17.03.2017</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8301A124-56CC-40F6-803D-845C0E7A7852}" type="slidenum">
              <a:rPr lang="de-DE" altLang="de-DE"/>
              <a:pPr/>
              <a:t>‹N°›</a:t>
            </a:fld>
            <a:endParaRPr lang="de-DE" altLang="de-DE"/>
          </a:p>
        </p:txBody>
      </p:sp>
    </p:spTree>
    <p:extLst>
      <p:ext uri="{BB962C8B-B14F-4D97-AF65-F5344CB8AC3E}">
        <p14:creationId xmlns:p14="http://schemas.microsoft.com/office/powerpoint/2010/main" val="238971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Rechteck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4" name="Titel 1"/>
          <p:cNvSpPr txBox="1">
            <a:spLocks/>
          </p:cNvSpPr>
          <p:nvPr/>
        </p:nvSpPr>
        <p:spPr bwMode="auto">
          <a:xfrm>
            <a:off x="323850" y="5949950"/>
            <a:ext cx="51133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de-DE" smtClean="0">
                <a:solidFill>
                  <a:schemeClr val="tx2"/>
                </a:solidFill>
              </a:rPr>
              <a:t>For more information visit </a:t>
            </a:r>
            <a:br>
              <a:rPr lang="en-GB" altLang="de-DE" smtClean="0">
                <a:solidFill>
                  <a:schemeClr val="tx2"/>
                </a:solidFill>
              </a:rPr>
            </a:br>
            <a:r>
              <a:rPr lang="en-GB" altLang="de-DE" b="1" smtClean="0">
                <a:solidFill>
                  <a:schemeClr val="tx2"/>
                </a:solidFill>
              </a:rPr>
              <a:t>www.ineos-styrolution.com</a:t>
            </a:r>
            <a:endParaRPr lang="de-DE" altLang="de-DE" b="1" smtClean="0">
              <a:solidFill>
                <a:schemeClr val="tx2"/>
              </a:solidFill>
            </a:endParaRPr>
          </a:p>
        </p:txBody>
      </p:sp>
      <p:pic>
        <p:nvPicPr>
          <p:cNvPr id="5" name="Grafik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59102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6381750"/>
            <a:ext cx="36004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r Verbinder 6"/>
          <p:cNvCxnSpPr/>
          <p:nvPr/>
        </p:nvCxnSpPr>
        <p:spPr>
          <a:xfrm>
            <a:off x="0" y="5949950"/>
            <a:ext cx="91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0" y="3789363"/>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0" y="1484313"/>
            <a:ext cx="91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00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3380"/>
            <a:ext cx="5761038" cy="430887"/>
          </a:xfrm>
        </p:spPr>
        <p:txBody>
          <a:bodyPr/>
          <a:lstStyle/>
          <a:p>
            <a:r>
              <a:rPr lang="en-US" smtClean="0"/>
              <a:t>Click to edit Master title style</a:t>
            </a:r>
            <a:endParaRPr lang="nl-BE"/>
          </a:p>
        </p:txBody>
      </p:sp>
      <p:sp>
        <p:nvSpPr>
          <p:cNvPr id="3" name="Content Placeholder 2"/>
          <p:cNvSpPr>
            <a:spLocks noGrp="1"/>
          </p:cNvSpPr>
          <p:nvPr>
            <p:ph idx="1"/>
          </p:nvPr>
        </p:nvSpPr>
        <p:spPr>
          <a:xfrm>
            <a:off x="323853" y="1773238"/>
            <a:ext cx="8424863"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Fußzeilenplatzhalter 4"/>
          <p:cNvSpPr>
            <a:spLocks noGrp="1"/>
          </p:cNvSpPr>
          <p:nvPr>
            <p:ph type="ftr" sz="quarter" idx="10"/>
          </p:nvPr>
        </p:nvSpPr>
        <p:spPr/>
        <p:txBody>
          <a:bodyPr/>
          <a:lstStyle>
            <a:lvl1pPr>
              <a:defRPr/>
            </a:lvl1pPr>
          </a:lstStyle>
          <a:p>
            <a:pPr>
              <a:defRPr/>
            </a:pPr>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endParaRPr lang="fr-FR"/>
          </a:p>
          <a:p>
            <a:pPr>
              <a:defRPr/>
            </a:pPr>
            <a:endParaRPr lang="fr-FR"/>
          </a:p>
          <a:p>
            <a:pPr>
              <a:defRPr/>
            </a:pPr>
            <a:fld id="{8DE73006-8682-43BA-B222-9C484DD7CF7E}" type="slidenum">
              <a:rPr lang="fr-FR"/>
              <a:pPr>
                <a:defRPr/>
              </a:pPr>
              <a:t>‹N°›</a:t>
            </a:fld>
            <a:endParaRPr lang="fr-FR"/>
          </a:p>
        </p:txBody>
      </p:sp>
    </p:spTree>
    <p:extLst>
      <p:ext uri="{BB962C8B-B14F-4D97-AF65-F5344CB8AC3E}">
        <p14:creationId xmlns:p14="http://schemas.microsoft.com/office/powerpoint/2010/main" val="163853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4" name="Grafik 11"/>
          <p:cNvPicPr>
            <a:picLocks noChangeAspect="1"/>
          </p:cNvPicPr>
          <p:nvPr/>
        </p:nvPicPr>
        <p:blipFill>
          <a:blip r:embed="rId2">
            <a:extLst>
              <a:ext uri="{28A0092B-C50C-407E-A947-70E740481C1C}">
                <a14:useLocalDpi xmlns:a14="http://schemas.microsoft.com/office/drawing/2010/main" val="0"/>
              </a:ext>
            </a:extLst>
          </a:blip>
          <a:srcRect b="5206"/>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0" y="6021388"/>
            <a:ext cx="9144000" cy="72072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pic>
        <p:nvPicPr>
          <p:cNvPr id="6" name="Grafik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425" y="6481763"/>
            <a:ext cx="178435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263" y="6124575"/>
            <a:ext cx="18002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r Verbinder 7"/>
          <p:cNvCxnSpPr/>
          <p:nvPr/>
        </p:nvCxnSpPr>
        <p:spPr>
          <a:xfrm>
            <a:off x="0" y="5876925"/>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0" y="2205038"/>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0" y="327025"/>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323850" y="332656"/>
            <a:ext cx="8424864" cy="1367904"/>
          </a:xfrm>
        </p:spPr>
        <p:txBody>
          <a:bodyPr>
            <a:noAutofit/>
          </a:bodyPr>
          <a:lstStyle>
            <a:lvl1pPr algn="l">
              <a:defRPr sz="3600" cap="all" baseline="0">
                <a:solidFill>
                  <a:schemeClr val="bg2"/>
                </a:solidFill>
                <a:latin typeface="Arial" pitchFamily="34" charset="0"/>
                <a:cs typeface="Arial" pitchFamily="34" charset="0"/>
              </a:defRPr>
            </a:lvl1pPr>
          </a:lstStyle>
          <a:p>
            <a:r>
              <a:rPr lang="fr-FR" smtClean="0"/>
              <a:t>Modifiez le style du titre</a:t>
            </a:r>
            <a:endParaRPr lang="de-DE" dirty="0"/>
          </a:p>
        </p:txBody>
      </p:sp>
      <p:sp>
        <p:nvSpPr>
          <p:cNvPr id="3" name="Untertitel 2"/>
          <p:cNvSpPr>
            <a:spLocks noGrp="1"/>
          </p:cNvSpPr>
          <p:nvPr>
            <p:ph type="subTitle" idx="1"/>
          </p:nvPr>
        </p:nvSpPr>
        <p:spPr>
          <a:xfrm>
            <a:off x="323918" y="1844576"/>
            <a:ext cx="8416857" cy="252934"/>
          </a:xfrm>
        </p:spPr>
        <p:txBody>
          <a:bodyPr>
            <a:noAutofit/>
          </a:bodyPr>
          <a:lstStyle>
            <a:lvl1pPr marL="0" indent="0" algn="l">
              <a:buNone/>
              <a:defRPr sz="16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de-DE" dirty="0"/>
          </a:p>
        </p:txBody>
      </p:sp>
    </p:spTree>
    <p:extLst>
      <p:ext uri="{BB962C8B-B14F-4D97-AF65-F5344CB8AC3E}">
        <p14:creationId xmlns:p14="http://schemas.microsoft.com/office/powerpoint/2010/main" val="71899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Rechteck 2"/>
          <p:cNvSpPr/>
          <p:nvPr/>
        </p:nvSpPr>
        <p:spPr>
          <a:xfrm>
            <a:off x="0" y="836712"/>
            <a:ext cx="9144000"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cxnSp>
        <p:nvCxnSpPr>
          <p:cNvPr id="4" name="Gerader Verbinder 3"/>
          <p:cNvCxnSpPr/>
          <p:nvPr/>
        </p:nvCxnSpPr>
        <p:spPr>
          <a:xfrm>
            <a:off x="0" y="3789363"/>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a:off x="0" y="2060575"/>
            <a:ext cx="91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323849" y="2060848"/>
            <a:ext cx="8424863" cy="1728192"/>
          </a:xfrm>
        </p:spPr>
        <p:txBody>
          <a:bodyPr anchor="ctr">
            <a:noAutofit/>
          </a:bodyPr>
          <a:lstStyle>
            <a:lvl1pPr algn="l">
              <a:defRPr sz="3200" b="0" cap="all">
                <a:solidFill>
                  <a:schemeClr val="tx2"/>
                </a:solidFill>
              </a:defRPr>
            </a:lvl1pPr>
          </a:lstStyle>
          <a:p>
            <a:r>
              <a:rPr lang="fr-FR" smtClean="0"/>
              <a:t>Modifiez le style du titre</a:t>
            </a:r>
            <a:endParaRPr lang="de-DE" dirty="0"/>
          </a:p>
        </p:txBody>
      </p:sp>
      <p:sp>
        <p:nvSpPr>
          <p:cNvPr id="6" name="Datumsplatzhalter 3"/>
          <p:cNvSpPr>
            <a:spLocks noGrp="1"/>
          </p:cNvSpPr>
          <p:nvPr>
            <p:ph type="dt" sz="half" idx="10"/>
          </p:nvPr>
        </p:nvSpPr>
        <p:spPr/>
        <p:txBody>
          <a:bodyPr/>
          <a:lstStyle>
            <a:lvl1pPr algn="r" fontAlgn="auto">
              <a:spcBef>
                <a:spcPts val="0"/>
              </a:spcBef>
              <a:spcAft>
                <a:spcPts val="0"/>
              </a:spcAft>
              <a:defRPr sz="900">
                <a:solidFill>
                  <a:schemeClr val="tx2"/>
                </a:solidFill>
                <a:latin typeface="Arial" pitchFamily="34" charset="0"/>
                <a:cs typeface="Arial" pitchFamily="34" charset="0"/>
              </a:defRPr>
            </a:lvl1pPr>
          </a:lstStyle>
          <a:p>
            <a:pPr>
              <a:defRPr/>
            </a:pPr>
            <a:fld id="{35AFEEEE-1DCE-4C92-9450-BC77A175ECC8}" type="datetime1">
              <a:rPr lang="de-DE"/>
              <a:pPr>
                <a:defRPr/>
              </a:pPr>
              <a:t>17.03.2017</a:t>
            </a:fld>
            <a:endParaRPr lang="de-DE" dirty="0"/>
          </a:p>
        </p:txBody>
      </p:sp>
      <p:sp>
        <p:nvSpPr>
          <p:cNvPr id="7" name="Fußzeilenplatzhalter 4"/>
          <p:cNvSpPr>
            <a:spLocks noGrp="1"/>
          </p:cNvSpPr>
          <p:nvPr>
            <p:ph type="ftr" sz="quarter" idx="11"/>
          </p:nvPr>
        </p:nvSpPr>
        <p:spPr/>
        <p:txBody>
          <a:bodyPr/>
          <a:lstStyle>
            <a:lvl1pPr algn="ctr" fontAlgn="auto">
              <a:spcBef>
                <a:spcPts val="0"/>
              </a:spcBef>
              <a:spcAft>
                <a:spcPts val="0"/>
              </a:spcAft>
              <a:defRPr sz="900">
                <a:solidFill>
                  <a:schemeClr val="tx2"/>
                </a:solidFill>
                <a:latin typeface="Arial" pitchFamily="34" charset="0"/>
                <a:cs typeface="Arial" pitchFamily="34" charset="0"/>
              </a:defRPr>
            </a:lvl1pPr>
          </a:lstStyle>
          <a:p>
            <a:pPr>
              <a:defRPr/>
            </a:pPr>
            <a:endParaRPr lang="de-DE"/>
          </a:p>
        </p:txBody>
      </p:sp>
      <p:sp>
        <p:nvSpPr>
          <p:cNvPr id="8" name="Foliennummernplatzhalter 5"/>
          <p:cNvSpPr>
            <a:spLocks noGrp="1"/>
          </p:cNvSpPr>
          <p:nvPr>
            <p:ph type="sldNum" sz="quarter" idx="12"/>
          </p:nvPr>
        </p:nvSpPr>
        <p:spPr/>
        <p:txBody>
          <a:bodyPr/>
          <a:lstStyle>
            <a:lvl1pPr>
              <a:defRPr/>
            </a:lvl1pPr>
          </a:lstStyle>
          <a:p>
            <a:fld id="{E66E4E02-6F79-4FC1-B618-51171B0B1647}" type="slidenum">
              <a:rPr lang="de-DE" altLang="de-DE"/>
              <a:pPr/>
              <a:t>‹N°›</a:t>
            </a:fld>
            <a:endParaRPr lang="de-DE" altLang="de-DE"/>
          </a:p>
        </p:txBody>
      </p:sp>
    </p:spTree>
    <p:extLst>
      <p:ext uri="{BB962C8B-B14F-4D97-AF65-F5344CB8AC3E}">
        <p14:creationId xmlns:p14="http://schemas.microsoft.com/office/powerpoint/2010/main" val="50709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196975"/>
            <a:ext cx="8424614" cy="5040313"/>
          </a:xfrm>
        </p:spPr>
        <p:txBody>
          <a:bodyPr/>
          <a:lstStyle>
            <a:lvl1pPr>
              <a:buClr>
                <a:srgbClr val="003C71"/>
              </a:buClr>
              <a:defRPr/>
            </a:lvl1pPr>
            <a:lvl2pPr>
              <a:buClr>
                <a:srgbClr val="82A00F"/>
              </a:buClr>
              <a:defRPr/>
            </a:lvl2pPr>
            <a:lvl3pPr>
              <a:buClr>
                <a:srgbClr val="82A00F"/>
              </a:buClr>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9" name="Titelplatzhalter 1"/>
          <p:cNvSpPr>
            <a:spLocks noGrp="1"/>
          </p:cNvSpPr>
          <p:nvPr>
            <p:ph type="title"/>
          </p:nvPr>
        </p:nvSpPr>
        <p:spPr bwMode="auto">
          <a:xfrm>
            <a:off x="323851" y="115887"/>
            <a:ext cx="8424613" cy="787277"/>
          </a:xfrm>
          <a:prstGeom prst="rect">
            <a:avLst/>
          </a:prstGeom>
          <a:noFill/>
          <a:ln w="9525">
            <a:noFill/>
            <a:miter lim="800000"/>
            <a:headEnd/>
            <a:tailEnd/>
          </a:ln>
        </p:spPr>
        <p:txBody>
          <a:bodyPr/>
          <a:lstStyle/>
          <a:p>
            <a:pPr lvl="0"/>
            <a:r>
              <a:rPr lang="fr-FR" smtClean="0"/>
              <a:t>Modifiez le style du titre</a:t>
            </a:r>
            <a:endParaRPr lang="de-DE" smtClean="0"/>
          </a:p>
        </p:txBody>
      </p:sp>
      <p:sp>
        <p:nvSpPr>
          <p:cNvPr id="4" name="Datumsplatzhalter 3"/>
          <p:cNvSpPr>
            <a:spLocks noGrp="1"/>
          </p:cNvSpPr>
          <p:nvPr>
            <p:ph type="dt" sz="half" idx="10"/>
          </p:nvPr>
        </p:nvSpPr>
        <p:spPr/>
        <p:txBody>
          <a:bodyPr/>
          <a:lstStyle>
            <a:lvl1pPr>
              <a:defRPr/>
            </a:lvl1pPr>
          </a:lstStyle>
          <a:p>
            <a:pPr>
              <a:defRPr/>
            </a:pPr>
            <a:fld id="{E76DF633-8A7F-4835-9651-389BFD6AEB0A}" type="datetime1">
              <a:rPr lang="de-DE"/>
              <a:pPr>
                <a:defRPr/>
              </a:pPr>
              <a:t>17.03.2017</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EF6BB968-C901-43DA-A687-4085D7CE79DA}" type="slidenum">
              <a:rPr lang="de-DE" altLang="de-DE"/>
              <a:pPr/>
              <a:t>‹N°›</a:t>
            </a:fld>
            <a:endParaRPr lang="de-DE" altLang="de-DE"/>
          </a:p>
        </p:txBody>
      </p:sp>
    </p:spTree>
    <p:extLst>
      <p:ext uri="{BB962C8B-B14F-4D97-AF65-F5344CB8AC3E}">
        <p14:creationId xmlns:p14="http://schemas.microsoft.com/office/powerpoint/2010/main" val="189820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DE"/>
          </a:p>
        </p:txBody>
      </p:sp>
      <p:sp>
        <p:nvSpPr>
          <p:cNvPr id="3" name="Inhaltsplatzhalter 2"/>
          <p:cNvSpPr>
            <a:spLocks noGrp="1"/>
          </p:cNvSpPr>
          <p:nvPr>
            <p:ph sz="half" idx="1"/>
          </p:nvPr>
        </p:nvSpPr>
        <p:spPr>
          <a:xfrm>
            <a:off x="323850" y="1196975"/>
            <a:ext cx="4032250" cy="5040313"/>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Inhaltsplatzhalter 3"/>
          <p:cNvSpPr>
            <a:spLocks noGrp="1"/>
          </p:cNvSpPr>
          <p:nvPr>
            <p:ph sz="half" idx="2"/>
          </p:nvPr>
        </p:nvSpPr>
        <p:spPr>
          <a:xfrm>
            <a:off x="4716016" y="1196975"/>
            <a:ext cx="4033837" cy="5040313"/>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5" name="Datumsplatzhalter 3"/>
          <p:cNvSpPr>
            <a:spLocks noGrp="1"/>
          </p:cNvSpPr>
          <p:nvPr>
            <p:ph type="dt" sz="half" idx="10"/>
          </p:nvPr>
        </p:nvSpPr>
        <p:spPr/>
        <p:txBody>
          <a:bodyPr/>
          <a:lstStyle>
            <a:lvl1pPr>
              <a:defRPr/>
            </a:lvl1pPr>
          </a:lstStyle>
          <a:p>
            <a:pPr>
              <a:defRPr/>
            </a:pPr>
            <a:fld id="{0B1B9569-27FA-4433-A46F-ACD585FA972E}" type="datetime1">
              <a:rPr lang="de-DE"/>
              <a:pPr>
                <a:defRPr/>
              </a:pPr>
              <a:t>17.03.2017</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41B1DAD6-A5E9-4B78-B61D-25B97AD3A8E4}" type="slidenum">
              <a:rPr lang="de-DE" altLang="de-DE"/>
              <a:pPr/>
              <a:t>‹N°›</a:t>
            </a:fld>
            <a:endParaRPr lang="de-DE" altLang="de-DE"/>
          </a:p>
        </p:txBody>
      </p:sp>
    </p:spTree>
    <p:extLst>
      <p:ext uri="{BB962C8B-B14F-4D97-AF65-F5344CB8AC3E}">
        <p14:creationId xmlns:p14="http://schemas.microsoft.com/office/powerpoint/2010/main" val="396327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fr-FR" smtClean="0"/>
              <a:t>Modifiez le style du titre</a:t>
            </a:r>
            <a:endParaRPr lang="de-DE"/>
          </a:p>
        </p:txBody>
      </p:sp>
      <p:sp>
        <p:nvSpPr>
          <p:cNvPr id="3" name="Textplatzhalter 2"/>
          <p:cNvSpPr>
            <a:spLocks noGrp="1"/>
          </p:cNvSpPr>
          <p:nvPr>
            <p:ph type="body" idx="1"/>
          </p:nvPr>
        </p:nvSpPr>
        <p:spPr>
          <a:xfrm>
            <a:off x="323850" y="1204698"/>
            <a:ext cx="4032250"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Inhaltsplatzhalter 3"/>
          <p:cNvSpPr>
            <a:spLocks noGrp="1"/>
          </p:cNvSpPr>
          <p:nvPr>
            <p:ph sz="half" idx="2"/>
          </p:nvPr>
        </p:nvSpPr>
        <p:spPr>
          <a:xfrm>
            <a:off x="323850" y="2069065"/>
            <a:ext cx="4032250" cy="4168223"/>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5" name="Textplatzhalter 4"/>
          <p:cNvSpPr>
            <a:spLocks noGrp="1"/>
          </p:cNvSpPr>
          <p:nvPr>
            <p:ph type="body" sz="quarter" idx="3"/>
          </p:nvPr>
        </p:nvSpPr>
        <p:spPr>
          <a:xfrm>
            <a:off x="4716016" y="1204698"/>
            <a:ext cx="4041775"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Inhaltsplatzhalter 5"/>
          <p:cNvSpPr>
            <a:spLocks noGrp="1"/>
          </p:cNvSpPr>
          <p:nvPr>
            <p:ph sz="quarter" idx="4"/>
          </p:nvPr>
        </p:nvSpPr>
        <p:spPr>
          <a:xfrm>
            <a:off x="4716016" y="2069065"/>
            <a:ext cx="4041775" cy="4168223"/>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7" name="Datumsplatzhalter 3"/>
          <p:cNvSpPr>
            <a:spLocks noGrp="1"/>
          </p:cNvSpPr>
          <p:nvPr>
            <p:ph type="dt" sz="half" idx="10"/>
          </p:nvPr>
        </p:nvSpPr>
        <p:spPr/>
        <p:txBody>
          <a:bodyPr/>
          <a:lstStyle>
            <a:lvl1pPr>
              <a:defRPr/>
            </a:lvl1pPr>
          </a:lstStyle>
          <a:p>
            <a:pPr>
              <a:defRPr/>
            </a:pPr>
            <a:fld id="{C1ED5984-D037-43C7-831A-138A758BC63A}" type="datetime1">
              <a:rPr lang="de-DE"/>
              <a:pPr>
                <a:defRPr/>
              </a:pPr>
              <a:t>17.03.2017</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fld id="{B17D6AE7-3423-416E-9445-716D53627F1D}" type="slidenum">
              <a:rPr lang="de-DE" altLang="de-DE"/>
              <a:pPr/>
              <a:t>‹N°›</a:t>
            </a:fld>
            <a:endParaRPr lang="de-DE" altLang="de-DE"/>
          </a:p>
        </p:txBody>
      </p:sp>
    </p:spTree>
    <p:extLst>
      <p:ext uri="{BB962C8B-B14F-4D97-AF65-F5344CB8AC3E}">
        <p14:creationId xmlns:p14="http://schemas.microsoft.com/office/powerpoint/2010/main" val="47143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DE"/>
          </a:p>
        </p:txBody>
      </p:sp>
      <p:sp>
        <p:nvSpPr>
          <p:cNvPr id="3" name="Datumsplatzhalter 3"/>
          <p:cNvSpPr>
            <a:spLocks noGrp="1"/>
          </p:cNvSpPr>
          <p:nvPr>
            <p:ph type="dt" sz="half" idx="10"/>
          </p:nvPr>
        </p:nvSpPr>
        <p:spPr/>
        <p:txBody>
          <a:bodyPr/>
          <a:lstStyle>
            <a:lvl1pPr>
              <a:defRPr/>
            </a:lvl1pPr>
          </a:lstStyle>
          <a:p>
            <a:pPr>
              <a:defRPr/>
            </a:pPr>
            <a:fld id="{2E2C1EC4-696E-4786-AB02-A154148670FB}" type="datetime1">
              <a:rPr lang="de-DE"/>
              <a:pPr>
                <a:defRPr/>
              </a:pPr>
              <a:t>17.03.2017</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fld id="{4EEE6091-357B-4A14-B28A-D176D2C28F5C}" type="slidenum">
              <a:rPr lang="de-DE" altLang="de-DE"/>
              <a:pPr/>
              <a:t>‹N°›</a:t>
            </a:fld>
            <a:endParaRPr lang="de-DE" altLang="de-DE"/>
          </a:p>
        </p:txBody>
      </p:sp>
    </p:spTree>
    <p:extLst>
      <p:ext uri="{BB962C8B-B14F-4D97-AF65-F5344CB8AC3E}">
        <p14:creationId xmlns:p14="http://schemas.microsoft.com/office/powerpoint/2010/main" val="24820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itelplatzhalter 1"/>
          <p:cNvSpPr>
            <a:spLocks noGrp="1"/>
          </p:cNvSpPr>
          <p:nvPr>
            <p:ph type="title"/>
          </p:nvPr>
        </p:nvSpPr>
        <p:spPr bwMode="auto">
          <a:xfrm>
            <a:off x="323851" y="318256"/>
            <a:ext cx="8424862" cy="792882"/>
          </a:xfrm>
          <a:prstGeom prst="rect">
            <a:avLst/>
          </a:prstGeom>
          <a:noFill/>
          <a:ln w="9525">
            <a:noFill/>
            <a:miter lim="800000"/>
            <a:headEnd/>
            <a:tailEnd/>
          </a:ln>
        </p:spPr>
        <p:txBody>
          <a:bodyPr/>
          <a:lstStyle/>
          <a:p>
            <a:pPr lvl="0"/>
            <a:r>
              <a:rPr lang="fr-FR" smtClean="0"/>
              <a:t>Modifiez le style du titre</a:t>
            </a:r>
            <a:endParaRPr lang="de-DE" smtClean="0"/>
          </a:p>
        </p:txBody>
      </p:sp>
      <p:sp>
        <p:nvSpPr>
          <p:cNvPr id="3" name="Datumsplatzhalter 3"/>
          <p:cNvSpPr>
            <a:spLocks noGrp="1"/>
          </p:cNvSpPr>
          <p:nvPr>
            <p:ph type="dt" sz="half" idx="10"/>
          </p:nvPr>
        </p:nvSpPr>
        <p:spPr/>
        <p:txBody>
          <a:bodyPr/>
          <a:lstStyle>
            <a:lvl1pPr>
              <a:defRPr/>
            </a:lvl1pPr>
          </a:lstStyle>
          <a:p>
            <a:pPr>
              <a:defRPr/>
            </a:pPr>
            <a:fld id="{AFC74DDA-84D3-495F-92D5-CF692BE6EAEB}" type="datetime1">
              <a:rPr lang="de-DE"/>
              <a:pPr>
                <a:defRPr/>
              </a:pPr>
              <a:t>17.03.2017</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fld id="{33BF2BE7-E361-4840-85DD-B137DA117B71}" type="slidenum">
              <a:rPr lang="de-DE" altLang="de-DE"/>
              <a:pPr/>
              <a:t>‹N°›</a:t>
            </a:fld>
            <a:endParaRPr lang="de-DE" altLang="de-DE"/>
          </a:p>
        </p:txBody>
      </p:sp>
    </p:spTree>
    <p:extLst>
      <p:ext uri="{BB962C8B-B14F-4D97-AF65-F5344CB8AC3E}">
        <p14:creationId xmlns:p14="http://schemas.microsoft.com/office/powerpoint/2010/main" val="81955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49" y="1920444"/>
            <a:ext cx="8424615" cy="4316843"/>
          </a:xfrm>
        </p:spPr>
        <p:txBody>
          <a:bodyPr/>
          <a:lstStyle>
            <a:lvl1pPr>
              <a:defRPr sz="2000"/>
            </a:lvl1pPr>
            <a:lvl2pPr>
              <a:defRPr sz="1600"/>
            </a:lvl2pPr>
            <a:lvl3pPr>
              <a:defRPr sz="16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Textplatzhalter 3"/>
          <p:cNvSpPr>
            <a:spLocks noGrp="1"/>
          </p:cNvSpPr>
          <p:nvPr>
            <p:ph type="body" sz="half" idx="2"/>
          </p:nvPr>
        </p:nvSpPr>
        <p:spPr>
          <a:xfrm>
            <a:off x="323851" y="1200092"/>
            <a:ext cx="8424614" cy="64834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itelplatzhalter 1"/>
          <p:cNvSpPr>
            <a:spLocks noGrp="1"/>
          </p:cNvSpPr>
          <p:nvPr>
            <p:ph type="title"/>
          </p:nvPr>
        </p:nvSpPr>
        <p:spPr bwMode="auto">
          <a:xfrm>
            <a:off x="323851" y="131085"/>
            <a:ext cx="8424862" cy="772179"/>
          </a:xfrm>
          <a:prstGeom prst="rect">
            <a:avLst/>
          </a:prstGeom>
          <a:noFill/>
          <a:ln w="9525">
            <a:noFill/>
            <a:miter lim="800000"/>
            <a:headEnd/>
            <a:tailEnd/>
          </a:ln>
        </p:spPr>
        <p:txBody>
          <a:bodyPr/>
          <a:lstStyle/>
          <a:p>
            <a:pPr lvl="0"/>
            <a:r>
              <a:rPr lang="fr-FR" smtClean="0"/>
              <a:t>Modifiez le style du titre</a:t>
            </a:r>
            <a:endParaRPr lang="de-DE" smtClean="0"/>
          </a:p>
        </p:txBody>
      </p:sp>
      <p:sp>
        <p:nvSpPr>
          <p:cNvPr id="5" name="Datumsplatzhalter 3"/>
          <p:cNvSpPr>
            <a:spLocks noGrp="1"/>
          </p:cNvSpPr>
          <p:nvPr>
            <p:ph type="dt" sz="half" idx="10"/>
          </p:nvPr>
        </p:nvSpPr>
        <p:spPr/>
        <p:txBody>
          <a:bodyPr/>
          <a:lstStyle>
            <a:lvl1pPr>
              <a:defRPr/>
            </a:lvl1pPr>
          </a:lstStyle>
          <a:p>
            <a:pPr>
              <a:defRPr/>
            </a:pPr>
            <a:fld id="{7C3305D5-3EE1-4685-8AE1-D26C69DB6688}" type="datetime1">
              <a:rPr lang="de-DE"/>
              <a:pPr>
                <a:defRPr/>
              </a:pPr>
              <a:t>17.03.2017</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17FCBAF9-4647-4540-8806-C00FBAA0FC74}" type="slidenum">
              <a:rPr lang="de-DE" altLang="de-DE"/>
              <a:pPr/>
              <a:t>‹N°›</a:t>
            </a:fld>
            <a:endParaRPr lang="de-DE" altLang="de-DE"/>
          </a:p>
        </p:txBody>
      </p:sp>
    </p:spTree>
    <p:extLst>
      <p:ext uri="{BB962C8B-B14F-4D97-AF65-F5344CB8AC3E}">
        <p14:creationId xmlns:p14="http://schemas.microsoft.com/office/powerpoint/2010/main" val="381583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23850" y="115888"/>
            <a:ext cx="8424863" cy="78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dirty="0" smtClean="0"/>
              <a:t>Titelmasterformat durch Klicken bearbeiten</a:t>
            </a:r>
          </a:p>
        </p:txBody>
      </p:sp>
      <p:sp>
        <p:nvSpPr>
          <p:cNvPr id="1027" name="Textplatzhalter 2"/>
          <p:cNvSpPr>
            <a:spLocks noGrp="1"/>
          </p:cNvSpPr>
          <p:nvPr>
            <p:ph type="body" idx="1"/>
          </p:nvPr>
        </p:nvSpPr>
        <p:spPr bwMode="auto">
          <a:xfrm>
            <a:off x="323850" y="1196975"/>
            <a:ext cx="842486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Textmasterformate durch Klicken bearbeiten</a:t>
            </a:r>
          </a:p>
          <a:p>
            <a:pPr lvl="1"/>
            <a:r>
              <a:rPr lang="de-DE" altLang="de-DE" dirty="0" smtClean="0"/>
              <a:t>Zweite Ebene</a:t>
            </a:r>
          </a:p>
          <a:p>
            <a:pPr lvl="2"/>
            <a:r>
              <a:rPr lang="de-DE" altLang="de-DE" dirty="0" smtClean="0"/>
              <a:t>Dritte Ebene</a:t>
            </a:r>
          </a:p>
        </p:txBody>
      </p:sp>
      <p:sp>
        <p:nvSpPr>
          <p:cNvPr id="4" name="Datumsplatzhalter 3"/>
          <p:cNvSpPr>
            <a:spLocks noGrp="1"/>
          </p:cNvSpPr>
          <p:nvPr>
            <p:ph type="dt" sz="half" idx="2"/>
          </p:nvPr>
        </p:nvSpPr>
        <p:spPr>
          <a:xfrm>
            <a:off x="7956550" y="6456065"/>
            <a:ext cx="792163" cy="141287"/>
          </a:xfrm>
          <a:prstGeom prst="rect">
            <a:avLst/>
          </a:prstGeom>
        </p:spPr>
        <p:txBody>
          <a:bodyPr vert="horz" lIns="0" tIns="0" rIns="0" bIns="0" rtlCol="0" anchor="b" anchorCtr="0">
            <a:noAutofit/>
          </a:bodyPr>
          <a:lstStyle>
            <a:lvl1pPr algn="r" eaLnBrk="1" fontAlgn="auto" hangingPunct="1">
              <a:spcBef>
                <a:spcPts val="0"/>
              </a:spcBef>
              <a:spcAft>
                <a:spcPts val="0"/>
              </a:spcAft>
              <a:defRPr sz="900">
                <a:solidFill>
                  <a:schemeClr val="tx2"/>
                </a:solidFill>
                <a:latin typeface="Arial" pitchFamily="34" charset="0"/>
                <a:cs typeface="Arial" pitchFamily="34" charset="0"/>
              </a:defRPr>
            </a:lvl1pPr>
          </a:lstStyle>
          <a:p>
            <a:pPr>
              <a:defRPr/>
            </a:pPr>
            <a:fld id="{D5D30FE7-0917-4360-BF03-DC5B7234ECBA}" type="datetime1">
              <a:rPr lang="de-DE"/>
              <a:pPr>
                <a:defRPr/>
              </a:pPr>
              <a:t>17.03.2017</a:t>
            </a:fld>
            <a:endParaRPr lang="de-DE" dirty="0"/>
          </a:p>
        </p:txBody>
      </p:sp>
      <p:sp>
        <p:nvSpPr>
          <p:cNvPr id="5" name="Fußzeilenplatzhalter 4"/>
          <p:cNvSpPr>
            <a:spLocks noGrp="1"/>
          </p:cNvSpPr>
          <p:nvPr>
            <p:ph type="ftr" sz="quarter" idx="3"/>
          </p:nvPr>
        </p:nvSpPr>
        <p:spPr>
          <a:xfrm>
            <a:off x="3779912" y="6407175"/>
            <a:ext cx="4027413" cy="365125"/>
          </a:xfrm>
          <a:prstGeom prst="rect">
            <a:avLst/>
          </a:prstGeom>
        </p:spPr>
        <p:txBody>
          <a:bodyPr vert="horz" lIns="0" tIns="0" rIns="0" bIns="0" rtlCol="0" anchor="b" anchorCtr="0">
            <a:noAutofit/>
          </a:bodyPr>
          <a:lstStyle>
            <a:lvl1pPr algn="r" eaLnBrk="1" fontAlgn="auto" hangingPunct="1">
              <a:spcBef>
                <a:spcPts val="0"/>
              </a:spcBef>
              <a:spcAft>
                <a:spcPts val="0"/>
              </a:spcAft>
              <a:defRPr sz="900">
                <a:solidFill>
                  <a:schemeClr val="tx2"/>
                </a:solidFill>
                <a:latin typeface="Arial" pitchFamily="34" charset="0"/>
                <a:cs typeface="Arial" pitchFamily="34" charset="0"/>
              </a:defRPr>
            </a:lvl1pPr>
          </a:lstStyle>
          <a:p>
            <a:pPr>
              <a:defRPr/>
            </a:pPr>
            <a:endParaRPr lang="de-DE" dirty="0"/>
          </a:p>
        </p:txBody>
      </p:sp>
      <p:sp>
        <p:nvSpPr>
          <p:cNvPr id="6" name="Foliennummernplatzhalter 5"/>
          <p:cNvSpPr>
            <a:spLocks noGrp="1"/>
          </p:cNvSpPr>
          <p:nvPr>
            <p:ph type="sldNum" sz="quarter" idx="4"/>
          </p:nvPr>
        </p:nvSpPr>
        <p:spPr>
          <a:xfrm>
            <a:off x="7848600" y="6602437"/>
            <a:ext cx="895350" cy="160338"/>
          </a:xfrm>
          <a:prstGeom prst="rect">
            <a:avLst/>
          </a:prstGeom>
        </p:spPr>
        <p:txBody>
          <a:bodyPr vert="horz" wrap="square" lIns="0" tIns="0" rIns="0" bIns="0" numCol="1" anchor="b" anchorCtr="0" compatLnSpc="1">
            <a:prstTxWarp prst="textNoShape">
              <a:avLst/>
            </a:prstTxWarp>
            <a:noAutofit/>
          </a:bodyPr>
          <a:lstStyle>
            <a:lvl1pPr algn="r" eaLnBrk="1" hangingPunct="1">
              <a:defRPr sz="900">
                <a:solidFill>
                  <a:schemeClr val="tx2"/>
                </a:solidFill>
              </a:defRPr>
            </a:lvl1pPr>
          </a:lstStyle>
          <a:p>
            <a:fld id="{20F0E8FA-CA41-4F5C-9CEF-E536EA2D709F}" type="slidenum">
              <a:rPr lang="de-DE" altLang="de-DE"/>
              <a:pPr/>
              <a:t>‹N°›</a:t>
            </a:fld>
            <a:endParaRPr lang="de-DE" altLang="de-DE"/>
          </a:p>
        </p:txBody>
      </p:sp>
      <p:cxnSp>
        <p:nvCxnSpPr>
          <p:cNvPr id="8" name="Gerader Verbinder 7"/>
          <p:cNvCxnSpPr/>
          <p:nvPr/>
        </p:nvCxnSpPr>
        <p:spPr>
          <a:xfrm>
            <a:off x="0" y="98072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32" name="Grafik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79712" y="6677038"/>
            <a:ext cx="1080000" cy="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Grafik 9"/>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3850" y="6484139"/>
            <a:ext cx="1080000" cy="28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r Verbinder 10"/>
          <p:cNvCxnSpPr/>
          <p:nvPr/>
        </p:nvCxnSpPr>
        <p:spPr>
          <a:xfrm>
            <a:off x="0" y="6381328"/>
            <a:ext cx="91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80" r:id="rId4"/>
    <p:sldLayoutId id="2147484081" r:id="rId5"/>
    <p:sldLayoutId id="2147484082" r:id="rId6"/>
    <p:sldLayoutId id="2147484083" r:id="rId7"/>
    <p:sldLayoutId id="2147484084" r:id="rId8"/>
    <p:sldLayoutId id="2147484085" r:id="rId9"/>
    <p:sldLayoutId id="2147484086" r:id="rId10"/>
    <p:sldLayoutId id="2147484090" r:id="rId11"/>
    <p:sldLayoutId id="2147484091" r:id="rId12"/>
  </p:sldLayoutIdLst>
  <p:hf hdr="0"/>
  <p:txStyles>
    <p:titleStyle>
      <a:lvl1pPr algn="l" rtl="0" eaLnBrk="1" fontAlgn="base" hangingPunct="1">
        <a:spcBef>
          <a:spcPct val="0"/>
        </a:spcBef>
        <a:spcAft>
          <a:spcPct val="0"/>
        </a:spcAft>
        <a:defRPr sz="2800" kern="120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2800">
          <a:solidFill>
            <a:schemeClr val="tx2"/>
          </a:solidFill>
          <a:latin typeface="Arial" charset="0"/>
          <a:cs typeface="Arial" charset="0"/>
        </a:defRPr>
      </a:lvl2pPr>
      <a:lvl3pPr algn="l" rtl="0" eaLnBrk="1" fontAlgn="base" hangingPunct="1">
        <a:spcBef>
          <a:spcPct val="0"/>
        </a:spcBef>
        <a:spcAft>
          <a:spcPct val="0"/>
        </a:spcAft>
        <a:defRPr sz="2800">
          <a:solidFill>
            <a:schemeClr val="tx2"/>
          </a:solidFill>
          <a:latin typeface="Arial" charset="0"/>
          <a:cs typeface="Arial" charset="0"/>
        </a:defRPr>
      </a:lvl3pPr>
      <a:lvl4pPr algn="l" rtl="0" eaLnBrk="1" fontAlgn="base" hangingPunct="1">
        <a:spcBef>
          <a:spcPct val="0"/>
        </a:spcBef>
        <a:spcAft>
          <a:spcPct val="0"/>
        </a:spcAft>
        <a:defRPr sz="2800">
          <a:solidFill>
            <a:schemeClr val="tx2"/>
          </a:solidFill>
          <a:latin typeface="Arial" charset="0"/>
          <a:cs typeface="Arial" charset="0"/>
        </a:defRPr>
      </a:lvl4pPr>
      <a:lvl5pPr algn="l" rtl="0" eaLnBrk="1" fontAlgn="base" hangingPunct="1">
        <a:spcBef>
          <a:spcPct val="0"/>
        </a:spcBef>
        <a:spcAft>
          <a:spcPct val="0"/>
        </a:spcAft>
        <a:defRPr sz="2800">
          <a:solidFill>
            <a:schemeClr val="tx2"/>
          </a:solidFill>
          <a:latin typeface="Arial" charset="0"/>
          <a:cs typeface="Arial" charset="0"/>
        </a:defRPr>
      </a:lvl5pPr>
      <a:lvl6pPr marL="457200" algn="l" rtl="0" eaLnBrk="1" fontAlgn="base" hangingPunct="1">
        <a:spcBef>
          <a:spcPct val="0"/>
        </a:spcBef>
        <a:spcAft>
          <a:spcPct val="0"/>
        </a:spcAft>
        <a:defRPr sz="2800">
          <a:solidFill>
            <a:srgbClr val="003C71"/>
          </a:solidFill>
          <a:latin typeface="Arial" charset="0"/>
          <a:cs typeface="Arial" charset="0"/>
        </a:defRPr>
      </a:lvl6pPr>
      <a:lvl7pPr marL="914400" algn="l" rtl="0" eaLnBrk="1" fontAlgn="base" hangingPunct="1">
        <a:spcBef>
          <a:spcPct val="0"/>
        </a:spcBef>
        <a:spcAft>
          <a:spcPct val="0"/>
        </a:spcAft>
        <a:defRPr sz="2800">
          <a:solidFill>
            <a:srgbClr val="003C71"/>
          </a:solidFill>
          <a:latin typeface="Arial" charset="0"/>
          <a:cs typeface="Arial" charset="0"/>
        </a:defRPr>
      </a:lvl7pPr>
      <a:lvl8pPr marL="1371600" algn="l" rtl="0" eaLnBrk="1" fontAlgn="base" hangingPunct="1">
        <a:spcBef>
          <a:spcPct val="0"/>
        </a:spcBef>
        <a:spcAft>
          <a:spcPct val="0"/>
        </a:spcAft>
        <a:defRPr sz="2800">
          <a:solidFill>
            <a:srgbClr val="003C71"/>
          </a:solidFill>
          <a:latin typeface="Arial" charset="0"/>
          <a:cs typeface="Arial" charset="0"/>
        </a:defRPr>
      </a:lvl8pPr>
      <a:lvl9pPr marL="1828800" algn="l" rtl="0" eaLnBrk="1" fontAlgn="base" hangingPunct="1">
        <a:spcBef>
          <a:spcPct val="0"/>
        </a:spcBef>
        <a:spcAft>
          <a:spcPct val="0"/>
        </a:spcAft>
        <a:defRPr sz="2800">
          <a:solidFill>
            <a:srgbClr val="003C71"/>
          </a:solidFill>
          <a:latin typeface="Arial" charset="0"/>
          <a:cs typeface="Arial" charset="0"/>
        </a:defRPr>
      </a:lvl9pPr>
    </p:titleStyle>
    <p:bodyStyle>
      <a:lvl1pPr marL="182563" indent="-182563" algn="l" rtl="0" eaLnBrk="1" fontAlgn="base" hangingPunct="1">
        <a:spcBef>
          <a:spcPct val="20000"/>
        </a:spcBef>
        <a:spcAft>
          <a:spcPct val="0"/>
        </a:spcAft>
        <a:buClr>
          <a:schemeClr val="tx2"/>
        </a:buClr>
        <a:buSzPct val="120000"/>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357188" indent="-174625" algn="l" rtl="0" eaLnBrk="1" fontAlgn="base" hangingPunct="1">
        <a:spcBef>
          <a:spcPct val="20000"/>
        </a:spcBef>
        <a:spcAft>
          <a:spcPct val="0"/>
        </a:spcAft>
        <a:buClr>
          <a:schemeClr val="bg2"/>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539750" indent="-182563" algn="l" rtl="0" eaLnBrk="1" fontAlgn="base" hangingPunct="1">
        <a:spcBef>
          <a:spcPct val="20000"/>
        </a:spcBef>
        <a:spcAft>
          <a:spcPct val="0"/>
        </a:spcAft>
        <a:buClr>
          <a:schemeClr val="bg2"/>
        </a:buClr>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Microsoft_Excel_97-2003_Worksheet1.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Microsoft_Excel_97-2003_Worksheet2.xls"/></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CSS INEOS STYROLUTION WINGLES</a:t>
            </a:r>
            <a:endParaRPr lang="fr-FR" dirty="0"/>
          </a:p>
        </p:txBody>
      </p:sp>
      <p:sp>
        <p:nvSpPr>
          <p:cNvPr id="3" name="Sous-titre 2"/>
          <p:cNvSpPr>
            <a:spLocks noGrp="1"/>
          </p:cNvSpPr>
          <p:nvPr>
            <p:ph type="subTitle" idx="1"/>
          </p:nvPr>
        </p:nvSpPr>
        <p:spPr/>
        <p:txBody>
          <a:bodyPr/>
          <a:lstStyle/>
          <a:p>
            <a:r>
              <a:rPr lang="fr-FR" dirty="0" smtClean="0"/>
              <a:t> 4 AVRIL 2017</a:t>
            </a:r>
            <a:endParaRPr lang="fr-FR" dirty="0"/>
          </a:p>
        </p:txBody>
      </p:sp>
    </p:spTree>
    <p:extLst>
      <p:ext uri="{BB962C8B-B14F-4D97-AF65-F5344CB8AC3E}">
        <p14:creationId xmlns:p14="http://schemas.microsoft.com/office/powerpoint/2010/main" val="330206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fr-FR" altLang="fr-FR" sz="2400" dirty="0" smtClean="0"/>
              <a:t>6- </a:t>
            </a:r>
            <a:r>
              <a:rPr lang="fr-FR" altLang="fr-FR" sz="2400" dirty="0"/>
              <a:t>Surveillance des performances</a:t>
            </a:r>
            <a:endParaRPr lang="fr-FR" sz="2400" dirty="0"/>
          </a:p>
        </p:txBody>
      </p:sp>
      <p:sp>
        <p:nvSpPr>
          <p:cNvPr id="5" name="Espace réservé du numéro de diapositive 4"/>
          <p:cNvSpPr>
            <a:spLocks noGrp="1"/>
          </p:cNvSpPr>
          <p:nvPr>
            <p:ph type="sldNum" sz="quarter" idx="12"/>
          </p:nvPr>
        </p:nvSpPr>
        <p:spPr/>
        <p:txBody>
          <a:bodyPr/>
          <a:lstStyle/>
          <a:p>
            <a:fld id="{4EEE6091-357B-4A14-B28A-D176D2C28F5C}" type="slidenum">
              <a:rPr lang="de-DE" altLang="de-DE" smtClean="0"/>
              <a:pPr/>
              <a:t>10</a:t>
            </a:fld>
            <a:endParaRPr lang="de-DE" altLang="de-DE"/>
          </a:p>
        </p:txBody>
      </p:sp>
      <p:sp>
        <p:nvSpPr>
          <p:cNvPr id="8" name="Rectangle 7"/>
          <p:cNvSpPr/>
          <p:nvPr/>
        </p:nvSpPr>
        <p:spPr>
          <a:xfrm>
            <a:off x="541089" y="1066627"/>
            <a:ext cx="8207375" cy="615553"/>
          </a:xfrm>
          <a:prstGeom prst="rect">
            <a:avLst/>
          </a:prstGeom>
        </p:spPr>
        <p:txBody>
          <a:bodyPr>
            <a:spAutoFit/>
          </a:bodyPr>
          <a:lstStyle/>
          <a:p>
            <a:pPr>
              <a:buFont typeface="Arial" charset="0"/>
              <a:buNone/>
              <a:defRPr/>
            </a:pPr>
            <a:r>
              <a:rPr lang="fr-FR" b="1" u="sng" dirty="0" smtClean="0">
                <a:solidFill>
                  <a:schemeClr val="tx2">
                    <a:lumMod val="60000"/>
                    <a:lumOff val="40000"/>
                  </a:schemeClr>
                </a:solidFill>
              </a:rPr>
              <a:t>Indicateurs</a:t>
            </a:r>
            <a:endParaRPr lang="fr-FR" b="1" u="sng" dirty="0">
              <a:solidFill>
                <a:schemeClr val="tx2">
                  <a:lumMod val="60000"/>
                  <a:lumOff val="40000"/>
                </a:schemeClr>
              </a:solidFill>
            </a:endParaRPr>
          </a:p>
          <a:p>
            <a:pPr marL="285750" indent="-285750">
              <a:buFont typeface="Arial" panose="020B0604020202020204" pitchFamily="34" charset="0"/>
              <a:buChar char="­"/>
              <a:defRPr/>
            </a:pPr>
            <a:r>
              <a:rPr lang="fr-FR" sz="1600" dirty="0" smtClean="0"/>
              <a:t>Suivi mensuel et communication interne site</a:t>
            </a:r>
            <a:endParaRPr lang="fr-FR" altLang="fr-FR" sz="1600" dirty="0"/>
          </a:p>
        </p:txBody>
      </p:sp>
      <p:pic>
        <p:nvPicPr>
          <p:cNvPr id="1537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619" y="1682180"/>
            <a:ext cx="6986313" cy="460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ußzeilenplatzhalter 3"/>
          <p:cNvSpPr>
            <a:spLocks noGrp="1"/>
          </p:cNvSpPr>
          <p:nvPr>
            <p:ph type="ftr" sz="quarter" idx="11"/>
          </p:nvPr>
        </p:nvSpPr>
        <p:spPr bwMode="auto">
          <a:xfrm>
            <a:off x="3779912" y="6407175"/>
            <a:ext cx="40274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ClrTx/>
              <a:buSzTx/>
              <a:buNone/>
            </a:pPr>
            <a:r>
              <a:rPr lang="de-DE" altLang="de-DE" sz="900" dirty="0" err="1" smtClean="0">
                <a:solidFill>
                  <a:schemeClr val="tx2"/>
                </a:solidFill>
              </a:rPr>
              <a:t>Bilan</a:t>
            </a:r>
            <a:r>
              <a:rPr lang="de-DE" altLang="de-DE" sz="900" dirty="0" smtClean="0">
                <a:solidFill>
                  <a:schemeClr val="tx2"/>
                </a:solidFill>
              </a:rPr>
              <a:t> SGS </a:t>
            </a:r>
            <a:r>
              <a:rPr lang="de-DE" altLang="de-DE" sz="900" dirty="0">
                <a:solidFill>
                  <a:schemeClr val="tx2"/>
                </a:solidFill>
              </a:rPr>
              <a:t>2016  -  </a:t>
            </a:r>
            <a:r>
              <a:rPr lang="de-DE" altLang="de-DE" sz="900" dirty="0" err="1" smtClean="0">
                <a:solidFill>
                  <a:schemeClr val="tx2"/>
                </a:solidFill>
              </a:rPr>
              <a:t>mars</a:t>
            </a:r>
            <a:r>
              <a:rPr lang="de-DE" altLang="de-DE" sz="900" dirty="0" smtClean="0">
                <a:solidFill>
                  <a:schemeClr val="tx2"/>
                </a:solidFill>
              </a:rPr>
              <a:t> 2017</a:t>
            </a:r>
            <a:endParaRPr lang="de-DE" altLang="de-DE" sz="900" dirty="0">
              <a:solidFill>
                <a:schemeClr val="tx2"/>
              </a:solidFill>
            </a:endParaRPr>
          </a:p>
        </p:txBody>
      </p:sp>
    </p:spTree>
    <p:extLst>
      <p:ext uri="{BB962C8B-B14F-4D97-AF65-F5344CB8AC3E}">
        <p14:creationId xmlns:p14="http://schemas.microsoft.com/office/powerpoint/2010/main" val="2558598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fr-FR" altLang="fr-FR" sz="2400" dirty="0" smtClean="0"/>
              <a:t>7- </a:t>
            </a:r>
            <a:r>
              <a:rPr lang="fr-FR" altLang="fr-FR" sz="2400" dirty="0"/>
              <a:t>Audits et revues de direction</a:t>
            </a:r>
            <a:endParaRPr lang="fr-FR" sz="2400" dirty="0"/>
          </a:p>
        </p:txBody>
      </p:sp>
      <p:sp>
        <p:nvSpPr>
          <p:cNvPr id="5" name="Espace réservé du numéro de diapositive 4"/>
          <p:cNvSpPr>
            <a:spLocks noGrp="1"/>
          </p:cNvSpPr>
          <p:nvPr>
            <p:ph type="sldNum" sz="quarter" idx="12"/>
          </p:nvPr>
        </p:nvSpPr>
        <p:spPr/>
        <p:txBody>
          <a:bodyPr/>
          <a:lstStyle/>
          <a:p>
            <a:fld id="{4EEE6091-357B-4A14-B28A-D176D2C28F5C}" type="slidenum">
              <a:rPr lang="de-DE" altLang="de-DE" smtClean="0"/>
              <a:pPr/>
              <a:t>11</a:t>
            </a:fld>
            <a:endParaRPr lang="de-DE" altLang="de-DE"/>
          </a:p>
        </p:txBody>
      </p:sp>
      <p:sp>
        <p:nvSpPr>
          <p:cNvPr id="7" name="Rectangle 6"/>
          <p:cNvSpPr/>
          <p:nvPr/>
        </p:nvSpPr>
        <p:spPr>
          <a:xfrm>
            <a:off x="539502" y="1412776"/>
            <a:ext cx="8208962" cy="4339650"/>
          </a:xfrm>
          <a:prstGeom prst="rect">
            <a:avLst/>
          </a:prstGeom>
        </p:spPr>
        <p:txBody>
          <a:bodyPr>
            <a:spAutoFit/>
          </a:bodyPr>
          <a:lstStyle/>
          <a:p>
            <a:pPr>
              <a:buFont typeface="Arial" charset="0"/>
              <a:buNone/>
              <a:defRPr/>
            </a:pPr>
            <a:r>
              <a:rPr lang="fr-FR" b="1" u="sng" dirty="0" smtClean="0">
                <a:solidFill>
                  <a:schemeClr val="tx2">
                    <a:lumMod val="60000"/>
                    <a:lumOff val="40000"/>
                  </a:schemeClr>
                </a:solidFill>
              </a:rPr>
              <a:t>Inspection DREAL renforcée </a:t>
            </a:r>
            <a:r>
              <a:rPr lang="fr-FR" b="1" u="sng" dirty="0">
                <a:solidFill>
                  <a:schemeClr val="tx2">
                    <a:lumMod val="60000"/>
                    <a:lumOff val="40000"/>
                  </a:schemeClr>
                </a:solidFill>
              </a:rPr>
              <a:t>du 25/10/2016</a:t>
            </a:r>
          </a:p>
          <a:p>
            <a:pPr>
              <a:defRPr/>
            </a:pPr>
            <a:endParaRPr lang="fr-FR" dirty="0">
              <a:solidFill>
                <a:schemeClr val="tx2">
                  <a:lumMod val="60000"/>
                  <a:lumOff val="40000"/>
                </a:schemeClr>
              </a:solidFill>
            </a:endParaRPr>
          </a:p>
          <a:p>
            <a:pPr marL="285750" indent="-285750">
              <a:buFontTx/>
              <a:buChar char="-"/>
              <a:defRPr/>
            </a:pPr>
            <a:r>
              <a:rPr lang="fr-FR" sz="1600" b="1" dirty="0" smtClean="0">
                <a:solidFill>
                  <a:schemeClr val="tx2">
                    <a:lumMod val="60000"/>
                    <a:lumOff val="40000"/>
                  </a:schemeClr>
                </a:solidFill>
              </a:rPr>
              <a:t>Suites des visites 2015 (sûreté, organisation/formation)</a:t>
            </a:r>
          </a:p>
          <a:p>
            <a:pPr marL="285750" indent="-285750">
              <a:buFontTx/>
              <a:buChar char="-"/>
              <a:defRPr/>
            </a:pPr>
            <a:endParaRPr lang="fr-FR" sz="500" b="1" dirty="0">
              <a:solidFill>
                <a:schemeClr val="tx2">
                  <a:lumMod val="60000"/>
                  <a:lumOff val="40000"/>
                </a:schemeClr>
              </a:solidFill>
            </a:endParaRPr>
          </a:p>
          <a:p>
            <a:pPr>
              <a:defRPr/>
            </a:pPr>
            <a:r>
              <a:rPr lang="fr-FR" sz="1600" dirty="0" smtClean="0"/>
              <a:t>Toutes les observations et demandes ont été clôturées.</a:t>
            </a:r>
          </a:p>
          <a:p>
            <a:pPr marL="285750" indent="-285750">
              <a:buFontTx/>
              <a:buChar char="-"/>
              <a:defRPr/>
            </a:pPr>
            <a:endParaRPr lang="fr-FR" sz="1600" b="1" dirty="0" smtClean="0">
              <a:solidFill>
                <a:schemeClr val="tx2">
                  <a:lumMod val="60000"/>
                  <a:lumOff val="40000"/>
                </a:schemeClr>
              </a:solidFill>
            </a:endParaRPr>
          </a:p>
          <a:p>
            <a:pPr marL="285750" indent="-285750">
              <a:buFontTx/>
              <a:buChar char="-"/>
              <a:defRPr/>
            </a:pPr>
            <a:endParaRPr lang="fr-FR" sz="1600" b="1" dirty="0" smtClean="0">
              <a:solidFill>
                <a:schemeClr val="tx2">
                  <a:lumMod val="60000"/>
                  <a:lumOff val="40000"/>
                </a:schemeClr>
              </a:solidFill>
            </a:endParaRPr>
          </a:p>
          <a:p>
            <a:pPr marL="285750" indent="-285750">
              <a:buFontTx/>
              <a:buChar char="-"/>
              <a:defRPr/>
            </a:pPr>
            <a:r>
              <a:rPr lang="fr-FR" sz="1600" b="1" dirty="0" smtClean="0">
                <a:solidFill>
                  <a:schemeClr val="tx2">
                    <a:lumMod val="60000"/>
                    <a:lumOff val="40000"/>
                  </a:schemeClr>
                </a:solidFill>
              </a:rPr>
              <a:t>Thème </a:t>
            </a:r>
            <a:r>
              <a:rPr lang="fr-FR" sz="1600" b="1" dirty="0">
                <a:solidFill>
                  <a:schemeClr val="tx2">
                    <a:lumMod val="60000"/>
                    <a:lumOff val="40000"/>
                  </a:schemeClr>
                </a:solidFill>
              </a:rPr>
              <a:t>: </a:t>
            </a:r>
            <a:r>
              <a:rPr lang="fr-FR" sz="1600" b="1" dirty="0" smtClean="0">
                <a:solidFill>
                  <a:schemeClr val="tx2">
                    <a:lumMod val="60000"/>
                    <a:lumOff val="40000"/>
                  </a:schemeClr>
                </a:solidFill>
              </a:rPr>
              <a:t>gestion des situations d’</a:t>
            </a:r>
            <a:r>
              <a:rPr lang="fr-FR" altLang="fr-FR" sz="1600" b="1" dirty="0" smtClean="0">
                <a:solidFill>
                  <a:schemeClr val="tx2">
                    <a:lumMod val="60000"/>
                    <a:lumOff val="40000"/>
                  </a:schemeClr>
                </a:solidFill>
              </a:rPr>
              <a:t>urgence</a:t>
            </a:r>
            <a:r>
              <a:rPr lang="fr-FR" altLang="fr-FR" sz="1600" b="1" dirty="0">
                <a:solidFill>
                  <a:schemeClr val="tx2">
                    <a:lumMod val="60000"/>
                    <a:lumOff val="40000"/>
                  </a:schemeClr>
                </a:solidFill>
              </a:rPr>
              <a:t>, défense incendie</a:t>
            </a:r>
          </a:p>
          <a:p>
            <a:pPr>
              <a:defRPr/>
            </a:pPr>
            <a:endParaRPr lang="fr-FR" sz="500" b="1" dirty="0" smtClean="0">
              <a:solidFill>
                <a:srgbClr val="FF0000"/>
              </a:solidFill>
            </a:endParaRPr>
          </a:p>
          <a:p>
            <a:pPr>
              <a:defRPr/>
            </a:pPr>
            <a:r>
              <a:rPr lang="fr-FR" sz="1600" dirty="0" smtClean="0"/>
              <a:t>Visite des stockages de toluène, </a:t>
            </a:r>
            <a:r>
              <a:rPr lang="fr-FR" sz="1600" dirty="0" err="1" smtClean="0"/>
              <a:t>éthylbenzène</a:t>
            </a:r>
            <a:r>
              <a:rPr lang="fr-FR" sz="1600" dirty="0" smtClean="0"/>
              <a:t>, pentane (et container incendie).</a:t>
            </a:r>
          </a:p>
          <a:p>
            <a:pPr>
              <a:defRPr/>
            </a:pPr>
            <a:r>
              <a:rPr lang="fr-FR" sz="1600" dirty="0" smtClean="0"/>
              <a:t>Test concluant de déclenchement de l’arrosage du stockage de pentane.</a:t>
            </a:r>
            <a:endParaRPr lang="fr-FR" sz="1600" dirty="0"/>
          </a:p>
          <a:p>
            <a:pPr>
              <a:defRPr/>
            </a:pPr>
            <a:endParaRPr lang="fr-FR" sz="1600" b="1" dirty="0">
              <a:solidFill>
                <a:srgbClr val="FF0000"/>
              </a:solidFill>
            </a:endParaRPr>
          </a:p>
          <a:p>
            <a:pPr>
              <a:defRPr/>
            </a:pPr>
            <a:r>
              <a:rPr lang="fr-FR" sz="1600" dirty="0" smtClean="0">
                <a:latin typeface="Arial" pitchFamily="34" charset="0"/>
                <a:cs typeface="Arial" pitchFamily="34" charset="0"/>
              </a:rPr>
              <a:t>Aucune </a:t>
            </a:r>
            <a:r>
              <a:rPr lang="fr-FR" sz="1600" dirty="0">
                <a:latin typeface="Arial" pitchFamily="34" charset="0"/>
                <a:cs typeface="Arial" pitchFamily="34" charset="0"/>
              </a:rPr>
              <a:t>non-conformité </a:t>
            </a:r>
            <a:r>
              <a:rPr lang="fr-FR" sz="1600" dirty="0" smtClean="0">
                <a:latin typeface="Arial" pitchFamily="34" charset="0"/>
                <a:cs typeface="Arial" pitchFamily="34" charset="0"/>
              </a:rPr>
              <a:t>relevée.</a:t>
            </a:r>
            <a:endParaRPr lang="fr-FR" sz="1600" dirty="0">
              <a:latin typeface="Arial" pitchFamily="34" charset="0"/>
              <a:cs typeface="Arial" pitchFamily="34" charset="0"/>
            </a:endParaRPr>
          </a:p>
          <a:p>
            <a:pPr>
              <a:defRPr/>
            </a:pPr>
            <a:r>
              <a:rPr lang="fr-FR" sz="1600" dirty="0" smtClean="0"/>
              <a:t>3 observations</a:t>
            </a:r>
            <a:r>
              <a:rPr lang="fr-FR" sz="1400" dirty="0" smtClean="0"/>
              <a:t> </a:t>
            </a:r>
            <a:r>
              <a:rPr lang="fr-FR" sz="1600" dirty="0" smtClean="0"/>
              <a:t>:</a:t>
            </a:r>
          </a:p>
          <a:p>
            <a:pPr marL="742950" lvl="1" indent="-285750">
              <a:buFontTx/>
              <a:buChar char="−"/>
              <a:defRPr/>
            </a:pPr>
            <a:r>
              <a:rPr lang="fr-FR" sz="1400" dirty="0" smtClean="0"/>
              <a:t>S’assurer que les </a:t>
            </a:r>
            <a:r>
              <a:rPr lang="fr-FR" sz="1400" dirty="0"/>
              <a:t>pompes adossées à la cuvette de rétention des cuves de </a:t>
            </a:r>
            <a:r>
              <a:rPr lang="fr-FR" sz="1400" dirty="0" smtClean="0"/>
              <a:t>styrène restent étanches et opérantes en cas d’incendie à proximité</a:t>
            </a:r>
          </a:p>
          <a:p>
            <a:pPr marL="742950" lvl="1" indent="-285750">
              <a:buFontTx/>
              <a:buChar char="−"/>
              <a:defRPr/>
            </a:pPr>
            <a:r>
              <a:rPr lang="fr-FR" sz="1400" dirty="0"/>
              <a:t>Tracer les </a:t>
            </a:r>
            <a:r>
              <a:rPr lang="fr-FR" sz="1400" dirty="0" smtClean="0"/>
              <a:t>interventions réalisées suite aux </a:t>
            </a:r>
            <a:r>
              <a:rPr lang="fr-FR" sz="1400" dirty="0"/>
              <a:t>tests des matériels de défense </a:t>
            </a:r>
            <a:r>
              <a:rPr lang="fr-FR" sz="1400" dirty="0" smtClean="0"/>
              <a:t>incendie</a:t>
            </a:r>
          </a:p>
          <a:p>
            <a:pPr marL="742950" lvl="1" indent="-285750">
              <a:buFontTx/>
              <a:buChar char="−"/>
              <a:defRPr/>
            </a:pPr>
            <a:r>
              <a:rPr lang="fr-FR" sz="1400" dirty="0" smtClean="0"/>
              <a:t>Le réservoir de toluène, la tuyauterie </a:t>
            </a:r>
            <a:r>
              <a:rPr lang="fr-FR" sz="1400" dirty="0"/>
              <a:t>de dépotage </a:t>
            </a:r>
            <a:r>
              <a:rPr lang="fr-FR" sz="1400" dirty="0" smtClean="0"/>
              <a:t>et le réservoir d’</a:t>
            </a:r>
            <a:r>
              <a:rPr lang="fr-FR" sz="1400" dirty="0" err="1" smtClean="0"/>
              <a:t>éthylbenzène</a:t>
            </a:r>
            <a:r>
              <a:rPr lang="fr-FR" sz="1400" dirty="0" smtClean="0"/>
              <a:t> montrent des traces de corrosion</a:t>
            </a:r>
            <a:endParaRPr lang="fr-FR" sz="1400" dirty="0">
              <a:solidFill>
                <a:srgbClr val="FF0000"/>
              </a:solidFill>
            </a:endParaRPr>
          </a:p>
        </p:txBody>
      </p:sp>
      <p:sp>
        <p:nvSpPr>
          <p:cNvPr id="6" name="Fußzeilenplatzhalter 3"/>
          <p:cNvSpPr>
            <a:spLocks noGrp="1"/>
          </p:cNvSpPr>
          <p:nvPr>
            <p:ph type="ftr" sz="quarter" idx="11"/>
          </p:nvPr>
        </p:nvSpPr>
        <p:spPr bwMode="auto">
          <a:xfrm>
            <a:off x="3779912" y="6407175"/>
            <a:ext cx="40274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ClrTx/>
              <a:buSzTx/>
              <a:buNone/>
            </a:pPr>
            <a:r>
              <a:rPr lang="de-DE" altLang="de-DE" sz="900" dirty="0" err="1" smtClean="0">
                <a:solidFill>
                  <a:schemeClr val="tx2"/>
                </a:solidFill>
              </a:rPr>
              <a:t>Bilan</a:t>
            </a:r>
            <a:r>
              <a:rPr lang="de-DE" altLang="de-DE" sz="900" dirty="0" smtClean="0">
                <a:solidFill>
                  <a:schemeClr val="tx2"/>
                </a:solidFill>
              </a:rPr>
              <a:t> SGS </a:t>
            </a:r>
            <a:r>
              <a:rPr lang="de-DE" altLang="de-DE" sz="900" dirty="0">
                <a:solidFill>
                  <a:schemeClr val="tx2"/>
                </a:solidFill>
              </a:rPr>
              <a:t>2016  -  </a:t>
            </a:r>
            <a:r>
              <a:rPr lang="de-DE" altLang="de-DE" sz="900" dirty="0" err="1" smtClean="0">
                <a:solidFill>
                  <a:schemeClr val="tx2"/>
                </a:solidFill>
              </a:rPr>
              <a:t>mars</a:t>
            </a:r>
            <a:r>
              <a:rPr lang="de-DE" altLang="de-DE" sz="900" dirty="0" smtClean="0">
                <a:solidFill>
                  <a:schemeClr val="tx2"/>
                </a:solidFill>
              </a:rPr>
              <a:t> 2017</a:t>
            </a:r>
            <a:endParaRPr lang="de-DE" altLang="de-DE" sz="900" dirty="0">
              <a:solidFill>
                <a:schemeClr val="tx2"/>
              </a:solidFill>
            </a:endParaRPr>
          </a:p>
        </p:txBody>
      </p:sp>
    </p:spTree>
    <p:extLst>
      <p:ext uri="{BB962C8B-B14F-4D97-AF65-F5344CB8AC3E}">
        <p14:creationId xmlns:p14="http://schemas.microsoft.com/office/powerpoint/2010/main" val="1949230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fr-FR" altLang="fr-FR" sz="2400" dirty="0" smtClean="0"/>
              <a:t>7- </a:t>
            </a:r>
            <a:r>
              <a:rPr lang="fr-FR" altLang="fr-FR" sz="2400" dirty="0"/>
              <a:t>Audits et revues de direction</a:t>
            </a:r>
            <a:endParaRPr lang="fr-FR" sz="2400" dirty="0"/>
          </a:p>
        </p:txBody>
      </p:sp>
      <p:sp>
        <p:nvSpPr>
          <p:cNvPr id="5" name="Espace réservé du numéro de diapositive 4"/>
          <p:cNvSpPr>
            <a:spLocks noGrp="1"/>
          </p:cNvSpPr>
          <p:nvPr>
            <p:ph type="sldNum" sz="quarter" idx="12"/>
          </p:nvPr>
        </p:nvSpPr>
        <p:spPr/>
        <p:txBody>
          <a:bodyPr/>
          <a:lstStyle/>
          <a:p>
            <a:fld id="{4EEE6091-357B-4A14-B28A-D176D2C28F5C}" type="slidenum">
              <a:rPr lang="de-DE" altLang="de-DE" smtClean="0"/>
              <a:pPr/>
              <a:t>12</a:t>
            </a:fld>
            <a:endParaRPr lang="de-DE" altLang="de-DE"/>
          </a:p>
        </p:txBody>
      </p:sp>
      <p:sp>
        <p:nvSpPr>
          <p:cNvPr id="7" name="Rectangle 6"/>
          <p:cNvSpPr/>
          <p:nvPr/>
        </p:nvSpPr>
        <p:spPr>
          <a:xfrm>
            <a:off x="539502" y="1752600"/>
            <a:ext cx="8208962" cy="3231654"/>
          </a:xfrm>
          <a:prstGeom prst="rect">
            <a:avLst/>
          </a:prstGeom>
        </p:spPr>
        <p:txBody>
          <a:bodyPr>
            <a:spAutoFit/>
          </a:bodyPr>
          <a:lstStyle/>
          <a:p>
            <a:pPr>
              <a:buFont typeface="Arial" charset="0"/>
              <a:buNone/>
              <a:defRPr/>
            </a:pPr>
            <a:r>
              <a:rPr lang="fr-FR" b="1" u="sng" dirty="0">
                <a:solidFill>
                  <a:schemeClr val="tx2">
                    <a:lumMod val="60000"/>
                    <a:lumOff val="40000"/>
                  </a:schemeClr>
                </a:solidFill>
              </a:rPr>
              <a:t>Audit interne risque technologique </a:t>
            </a:r>
          </a:p>
          <a:p>
            <a:pPr>
              <a:buFont typeface="Arial" charset="0"/>
              <a:buNone/>
              <a:defRPr/>
            </a:pPr>
            <a:endParaRPr lang="fr-FR" sz="1600" b="1" u="sng" dirty="0">
              <a:solidFill>
                <a:schemeClr val="tx2">
                  <a:lumMod val="60000"/>
                  <a:lumOff val="40000"/>
                </a:schemeClr>
              </a:solidFill>
            </a:endParaRPr>
          </a:p>
          <a:p>
            <a:pPr>
              <a:buFont typeface="Arial" charset="0"/>
              <a:buNone/>
              <a:defRPr/>
            </a:pPr>
            <a:r>
              <a:rPr lang="fr-FR" sz="1600" b="1" dirty="0">
                <a:solidFill>
                  <a:schemeClr val="tx2">
                    <a:lumMod val="60000"/>
                    <a:lumOff val="40000"/>
                  </a:schemeClr>
                </a:solidFill>
              </a:rPr>
              <a:t>Thème : permis de shunt</a:t>
            </a:r>
          </a:p>
          <a:p>
            <a:pPr>
              <a:defRPr/>
            </a:pPr>
            <a:endParaRPr lang="fr-FR" sz="1600" b="1" dirty="0">
              <a:solidFill>
                <a:srgbClr val="FF0000"/>
              </a:solidFill>
            </a:endParaRPr>
          </a:p>
          <a:p>
            <a:pPr marL="285750" indent="-285750">
              <a:buFont typeface="Wingdings" panose="05000000000000000000" pitchFamily="2" charset="2"/>
              <a:buChar char="Ø"/>
              <a:defRPr/>
            </a:pPr>
            <a:r>
              <a:rPr lang="fr-FR" altLang="fr-FR" sz="1600" dirty="0"/>
              <a:t>atelier de polystyrène compact (CMP)   : </a:t>
            </a:r>
            <a:r>
              <a:rPr lang="fr-FR" altLang="fr-FR" sz="1600" dirty="0" smtClean="0"/>
              <a:t>19/07/2016</a:t>
            </a:r>
            <a:endParaRPr lang="fr-FR" altLang="fr-FR" sz="1600" dirty="0"/>
          </a:p>
          <a:p>
            <a:pPr>
              <a:defRPr/>
            </a:pPr>
            <a:endParaRPr lang="fr-FR" sz="1600" b="1" dirty="0"/>
          </a:p>
          <a:p>
            <a:pPr>
              <a:buFont typeface="Arial" charset="0"/>
              <a:buNone/>
              <a:defRPr/>
            </a:pPr>
            <a:r>
              <a:rPr lang="fr-FR" sz="1600" dirty="0" smtClean="0"/>
              <a:t>Remarque </a:t>
            </a:r>
            <a:r>
              <a:rPr lang="fr-FR" sz="1600" dirty="0"/>
              <a:t>:</a:t>
            </a:r>
          </a:p>
          <a:p>
            <a:pPr marL="285750" indent="-285750">
              <a:buFont typeface="Arial" panose="020B0604020202020204" pitchFamily="34" charset="0"/>
              <a:buChar char="•"/>
              <a:defRPr/>
            </a:pPr>
            <a:r>
              <a:rPr lang="fr-FR" sz="1400" dirty="0"/>
              <a:t>La raison d’un shunt et la fonction shuntée ne sont pas toujours bien précisées. Les mesures compensatoires restent insuffisantes dans de nombreux cas et la notion de mesure compensatoire n’est pas bien assimilée de </a:t>
            </a:r>
            <a:r>
              <a:rPr lang="fr-FR" sz="1400" dirty="0" smtClean="0"/>
              <a:t>tous</a:t>
            </a:r>
          </a:p>
          <a:p>
            <a:pPr>
              <a:defRPr/>
            </a:pPr>
            <a:endParaRPr lang="fr-FR" sz="1400" dirty="0" smtClean="0"/>
          </a:p>
          <a:p>
            <a:pPr>
              <a:buFontTx/>
              <a:buChar char="-"/>
              <a:defRPr/>
            </a:pPr>
            <a:endParaRPr lang="fr-FR" sz="1600" dirty="0"/>
          </a:p>
          <a:p>
            <a:pPr>
              <a:defRPr/>
            </a:pPr>
            <a:endParaRPr lang="fr-FR" dirty="0">
              <a:solidFill>
                <a:srgbClr val="FF0000"/>
              </a:solidFill>
            </a:endParaRPr>
          </a:p>
        </p:txBody>
      </p:sp>
      <p:sp>
        <p:nvSpPr>
          <p:cNvPr id="6" name="Fußzeilenplatzhalter 3"/>
          <p:cNvSpPr>
            <a:spLocks noGrp="1"/>
          </p:cNvSpPr>
          <p:nvPr>
            <p:ph type="ftr" sz="quarter" idx="11"/>
          </p:nvPr>
        </p:nvSpPr>
        <p:spPr bwMode="auto">
          <a:xfrm>
            <a:off x="3779912" y="6407175"/>
            <a:ext cx="40274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ClrTx/>
              <a:buSzTx/>
              <a:buNone/>
            </a:pPr>
            <a:r>
              <a:rPr lang="de-DE" altLang="de-DE" sz="900" dirty="0" err="1" smtClean="0">
                <a:solidFill>
                  <a:schemeClr val="tx2"/>
                </a:solidFill>
              </a:rPr>
              <a:t>Bilan</a:t>
            </a:r>
            <a:r>
              <a:rPr lang="de-DE" altLang="de-DE" sz="900" dirty="0" smtClean="0">
                <a:solidFill>
                  <a:schemeClr val="tx2"/>
                </a:solidFill>
              </a:rPr>
              <a:t> SGS </a:t>
            </a:r>
            <a:r>
              <a:rPr lang="de-DE" altLang="de-DE" sz="900" dirty="0">
                <a:solidFill>
                  <a:schemeClr val="tx2"/>
                </a:solidFill>
              </a:rPr>
              <a:t>2016  -  </a:t>
            </a:r>
            <a:r>
              <a:rPr lang="de-DE" altLang="de-DE" sz="900" dirty="0" err="1" smtClean="0">
                <a:solidFill>
                  <a:schemeClr val="tx2"/>
                </a:solidFill>
              </a:rPr>
              <a:t>mars</a:t>
            </a:r>
            <a:r>
              <a:rPr lang="de-DE" altLang="de-DE" sz="900" dirty="0" smtClean="0">
                <a:solidFill>
                  <a:schemeClr val="tx2"/>
                </a:solidFill>
              </a:rPr>
              <a:t> 2017</a:t>
            </a:r>
            <a:endParaRPr lang="de-DE" altLang="de-DE" sz="900" dirty="0">
              <a:solidFill>
                <a:schemeClr val="tx2"/>
              </a:solidFill>
            </a:endParaRPr>
          </a:p>
        </p:txBody>
      </p:sp>
    </p:spTree>
    <p:extLst>
      <p:ext uri="{BB962C8B-B14F-4D97-AF65-F5344CB8AC3E}">
        <p14:creationId xmlns:p14="http://schemas.microsoft.com/office/powerpoint/2010/main" val="1359016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fr-FR" sz="2400" b="1" dirty="0" smtClean="0"/>
              <a:t>INCIDENTS / ACCIDENTS</a:t>
            </a:r>
            <a:endParaRPr lang="fr-FR" sz="2400" b="1" dirty="0"/>
          </a:p>
        </p:txBody>
      </p:sp>
      <p:sp>
        <p:nvSpPr>
          <p:cNvPr id="4" name="Espace réservé du pied de page 3"/>
          <p:cNvSpPr>
            <a:spLocks noGrp="1"/>
          </p:cNvSpPr>
          <p:nvPr>
            <p:ph type="ftr" sz="quarter" idx="11"/>
          </p:nvPr>
        </p:nvSpPr>
        <p:spPr/>
        <p:txBody>
          <a:bodyPr/>
          <a:lstStyle/>
          <a:p>
            <a:pPr>
              <a:defRPr/>
            </a:pPr>
            <a:r>
              <a:rPr lang="de-DE" dirty="0" err="1" smtClean="0"/>
              <a:t>Bilan</a:t>
            </a:r>
            <a:r>
              <a:rPr lang="de-DE" dirty="0" smtClean="0"/>
              <a:t> SGS 2015</a:t>
            </a:r>
            <a:endParaRPr lang="de-DE" dirty="0"/>
          </a:p>
        </p:txBody>
      </p:sp>
      <p:sp>
        <p:nvSpPr>
          <p:cNvPr id="5" name="Espace réservé du numéro de diapositive 4"/>
          <p:cNvSpPr>
            <a:spLocks noGrp="1"/>
          </p:cNvSpPr>
          <p:nvPr>
            <p:ph type="sldNum" sz="quarter" idx="12"/>
          </p:nvPr>
        </p:nvSpPr>
        <p:spPr/>
        <p:txBody>
          <a:bodyPr/>
          <a:lstStyle/>
          <a:p>
            <a:fld id="{4EEE6091-357B-4A14-B28A-D176D2C28F5C}" type="slidenum">
              <a:rPr lang="de-DE" altLang="de-DE" smtClean="0"/>
              <a:pPr/>
              <a:t>13</a:t>
            </a:fld>
            <a:endParaRPr lang="de-DE" altLang="de-DE"/>
          </a:p>
        </p:txBody>
      </p:sp>
      <p:sp>
        <p:nvSpPr>
          <p:cNvPr id="7" name="Rectangle 6"/>
          <p:cNvSpPr/>
          <p:nvPr/>
        </p:nvSpPr>
        <p:spPr>
          <a:xfrm>
            <a:off x="539502" y="1752600"/>
            <a:ext cx="8208962" cy="861774"/>
          </a:xfrm>
          <a:prstGeom prst="rect">
            <a:avLst/>
          </a:prstGeom>
        </p:spPr>
        <p:txBody>
          <a:bodyPr>
            <a:spAutoFit/>
          </a:bodyPr>
          <a:lstStyle/>
          <a:p>
            <a:pPr>
              <a:buFontTx/>
              <a:buChar char="-"/>
              <a:defRPr/>
            </a:pPr>
            <a:endParaRPr lang="fr-FR" sz="1600" dirty="0"/>
          </a:p>
          <a:p>
            <a:pPr>
              <a:buFontTx/>
              <a:buChar char="-"/>
              <a:defRPr/>
            </a:pPr>
            <a:endParaRPr lang="fr-FR" sz="1600" dirty="0"/>
          </a:p>
          <a:p>
            <a:pPr>
              <a:defRPr/>
            </a:pPr>
            <a:endParaRPr lang="fr-FR" dirty="0">
              <a:solidFill>
                <a:srgbClr val="FF0000"/>
              </a:solidFill>
            </a:endParaRPr>
          </a:p>
        </p:txBody>
      </p:sp>
      <p:sp>
        <p:nvSpPr>
          <p:cNvPr id="8" name="Datumsplatzhalter 2"/>
          <p:cNvSpPr>
            <a:spLocks noGrp="1"/>
          </p:cNvSpPr>
          <p:nvPr>
            <p:ph type="dt" sz="quarter" idx="10"/>
          </p:nvPr>
        </p:nvSpPr>
        <p:spPr bwMode="auto">
          <a:xfrm>
            <a:off x="7956550" y="6456065"/>
            <a:ext cx="792163" cy="141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de-DE" altLang="de-DE" sz="900" dirty="0" smtClean="0">
                <a:solidFill>
                  <a:schemeClr val="tx2"/>
                </a:solidFill>
              </a:rPr>
              <a:t>02/03/2016</a:t>
            </a:r>
          </a:p>
        </p:txBody>
      </p:sp>
      <p:sp>
        <p:nvSpPr>
          <p:cNvPr id="3" name="ZoneTexte 2"/>
          <p:cNvSpPr txBox="1"/>
          <p:nvPr/>
        </p:nvSpPr>
        <p:spPr>
          <a:xfrm>
            <a:off x="1115616" y="2183487"/>
            <a:ext cx="6840760" cy="923330"/>
          </a:xfrm>
          <a:prstGeom prst="rect">
            <a:avLst/>
          </a:prstGeom>
          <a:noFill/>
        </p:spPr>
        <p:txBody>
          <a:bodyPr wrap="square" rtlCol="0">
            <a:spAutoFit/>
          </a:bodyPr>
          <a:lstStyle/>
          <a:p>
            <a:pPr algn="ctr"/>
            <a:r>
              <a:rPr lang="fr-FR" sz="5400" dirty="0" smtClean="0"/>
              <a:t>RAS</a:t>
            </a:r>
            <a:endParaRPr lang="fr-FR" sz="5400" dirty="0"/>
          </a:p>
        </p:txBody>
      </p:sp>
    </p:spTree>
    <p:extLst>
      <p:ext uri="{BB962C8B-B14F-4D97-AF65-F5344CB8AC3E}">
        <p14:creationId xmlns:p14="http://schemas.microsoft.com/office/powerpoint/2010/main" val="366270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ltLang="fr-FR" dirty="0" smtClean="0">
                <a:latin typeface="Arial" charset="0"/>
                <a:cs typeface="Arial" charset="0"/>
              </a:rPr>
              <a:t>Actions de Prévention réalisées en 2016</a:t>
            </a:r>
            <a:endParaRPr lang="en-US" dirty="0"/>
          </a:p>
        </p:txBody>
      </p:sp>
      <p:sp>
        <p:nvSpPr>
          <p:cNvPr id="8196" name="Datumsplatzhalter 3"/>
          <p:cNvSpPr>
            <a:spLocks noGrp="1"/>
          </p:cNvSpPr>
          <p:nvPr>
            <p:ph type="dt" sz="half" idx="10"/>
          </p:nvPr>
        </p:nvSpPr>
        <p:spPr bwMode="auto">
          <a:xfrm>
            <a:off x="7452320" y="6525344"/>
            <a:ext cx="1296219" cy="144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de-DE" altLang="de-DE" sz="900" dirty="0" err="1" smtClean="0">
                <a:solidFill>
                  <a:schemeClr val="tx2"/>
                </a:solidFill>
              </a:rPr>
              <a:t>Décembre</a:t>
            </a:r>
            <a:r>
              <a:rPr lang="de-DE" altLang="de-DE" sz="900" dirty="0" smtClean="0">
                <a:solidFill>
                  <a:schemeClr val="tx2"/>
                </a:solidFill>
              </a:rPr>
              <a:t> 2016</a:t>
            </a:r>
          </a:p>
        </p:txBody>
      </p:sp>
      <p:graphicFrame>
        <p:nvGraphicFramePr>
          <p:cNvPr id="7" name="Espace réservé du contenu 1"/>
          <p:cNvGraphicFramePr>
            <a:graphicFrameLocks noGrp="1"/>
          </p:cNvGraphicFramePr>
          <p:nvPr>
            <p:ph idx="1"/>
            <p:extLst>
              <p:ext uri="{D42A27DB-BD31-4B8C-83A1-F6EECF244321}">
                <p14:modId xmlns:p14="http://schemas.microsoft.com/office/powerpoint/2010/main" val="2356401039"/>
              </p:ext>
            </p:extLst>
          </p:nvPr>
        </p:nvGraphicFramePr>
        <p:xfrm>
          <a:off x="395536" y="1556792"/>
          <a:ext cx="8424864" cy="4320624"/>
        </p:xfrm>
        <a:graphic>
          <a:graphicData uri="http://schemas.openxmlformats.org/drawingml/2006/table">
            <a:tbl>
              <a:tblPr firstRow="1" bandRow="1">
                <a:tableStyleId>{5C22544A-7EE6-4342-B048-85BDC9FD1C3A}</a:tableStyleId>
              </a:tblPr>
              <a:tblGrid>
                <a:gridCol w="6768430"/>
                <a:gridCol w="1656434"/>
              </a:tblGrid>
              <a:tr h="370840">
                <a:tc>
                  <a:txBody>
                    <a:bodyPr/>
                    <a:lstStyle/>
                    <a:p>
                      <a:r>
                        <a:rPr lang="fr-FR" dirty="0" smtClean="0"/>
                        <a:t>Nature des </a:t>
                      </a:r>
                      <a:r>
                        <a:rPr lang="fr-FR" baseline="0" dirty="0" smtClean="0"/>
                        <a:t>investissements</a:t>
                      </a:r>
                      <a:endParaRPr lang="fr-FR" dirty="0"/>
                    </a:p>
                  </a:txBody>
                  <a:tcPr/>
                </a:tc>
                <a:tc>
                  <a:txBody>
                    <a:bodyPr/>
                    <a:lstStyle/>
                    <a:p>
                      <a:pPr algn="ctr"/>
                      <a:r>
                        <a:rPr lang="fr-FR" dirty="0" smtClean="0"/>
                        <a:t>Montant en k€</a:t>
                      </a:r>
                      <a:endParaRPr lang="fr-FR" dirty="0"/>
                    </a:p>
                  </a:txBody>
                  <a:tcPr/>
                </a:tc>
              </a:tr>
              <a:tr h="1105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Amélioration des stockages de liquides inflammables (arrêté du 3 octobre</a:t>
                      </a:r>
                      <a:r>
                        <a:rPr lang="fr-FR" sz="1400" baseline="0" dirty="0" smtClean="0">
                          <a:solidFill>
                            <a:schemeClr val="tx1"/>
                          </a:solidFill>
                        </a:rPr>
                        <a:t> 2010) et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Plan</a:t>
                      </a:r>
                      <a:r>
                        <a:rPr lang="fr-FR" sz="1400" baseline="0" dirty="0" smtClean="0">
                          <a:solidFill>
                            <a:schemeClr val="tx1"/>
                          </a:solidFill>
                        </a:rPr>
                        <a:t> de modernisation des installations industrielles (arrêté du 4 octobre 2010) :</a:t>
                      </a:r>
                    </a:p>
                    <a:p>
                      <a:pPr marL="171450" marR="0" indent="-82550" algn="l" defTabSz="914400" rtl="0" eaLnBrk="1" fontAlgn="auto" latinLnBrk="0" hangingPunct="1">
                        <a:lnSpc>
                          <a:spcPct val="100000"/>
                        </a:lnSpc>
                        <a:spcBef>
                          <a:spcPts val="0"/>
                        </a:spcBef>
                        <a:spcAft>
                          <a:spcPts val="0"/>
                        </a:spcAft>
                        <a:buClrTx/>
                        <a:buSzTx/>
                        <a:buFontTx/>
                        <a:buChar char="-"/>
                        <a:tabLst/>
                        <a:defRPr/>
                      </a:pPr>
                      <a:r>
                        <a:rPr lang="fr-FR" sz="1100" baseline="0" dirty="0" smtClean="0">
                          <a:solidFill>
                            <a:schemeClr val="tx1"/>
                          </a:solidFill>
                        </a:rPr>
                        <a:t>Protection incendie de cuves d’hydrocarbures</a:t>
                      </a:r>
                    </a:p>
                    <a:p>
                      <a:pPr marL="171450" marR="0" indent="-82550" algn="l" defTabSz="914400" rtl="0" eaLnBrk="1" fontAlgn="auto" latinLnBrk="0" hangingPunct="1">
                        <a:lnSpc>
                          <a:spcPct val="100000"/>
                        </a:lnSpc>
                        <a:spcBef>
                          <a:spcPts val="0"/>
                        </a:spcBef>
                        <a:spcAft>
                          <a:spcPts val="0"/>
                        </a:spcAft>
                        <a:buClrTx/>
                        <a:buSzTx/>
                        <a:buFontTx/>
                        <a:buChar char="-"/>
                        <a:tabLst/>
                        <a:defRPr/>
                      </a:pPr>
                      <a:r>
                        <a:rPr lang="fr-FR" sz="1100" baseline="0" dirty="0" smtClean="0">
                          <a:solidFill>
                            <a:schemeClr val="tx1"/>
                          </a:solidFill>
                        </a:rPr>
                        <a:t>Réfection de rétentions</a:t>
                      </a:r>
                    </a:p>
                    <a:p>
                      <a:pPr marL="171450" marR="0" indent="-82550" algn="l" defTabSz="914400" rtl="0" eaLnBrk="1" fontAlgn="auto" latinLnBrk="0" hangingPunct="1">
                        <a:lnSpc>
                          <a:spcPct val="100000"/>
                        </a:lnSpc>
                        <a:spcBef>
                          <a:spcPts val="0"/>
                        </a:spcBef>
                        <a:spcAft>
                          <a:spcPts val="0"/>
                        </a:spcAft>
                        <a:buClrTx/>
                        <a:buSzTx/>
                        <a:buFontTx/>
                        <a:buChar char="-"/>
                        <a:tabLst/>
                        <a:defRPr/>
                      </a:pPr>
                      <a:r>
                        <a:rPr lang="fr-FR" sz="1100" baseline="0" dirty="0" smtClean="0">
                          <a:solidFill>
                            <a:schemeClr val="tx1"/>
                          </a:solidFill>
                        </a:rPr>
                        <a:t>Protection </a:t>
                      </a:r>
                      <a:r>
                        <a:rPr lang="fr-FR" sz="1100" baseline="0" dirty="0" err="1" smtClean="0">
                          <a:solidFill>
                            <a:schemeClr val="tx1"/>
                          </a:solidFill>
                        </a:rPr>
                        <a:t>anti-corrosion</a:t>
                      </a:r>
                      <a:r>
                        <a:rPr lang="fr-FR" sz="1100" baseline="0" dirty="0" smtClean="0">
                          <a:solidFill>
                            <a:schemeClr val="tx1"/>
                          </a:solidFill>
                        </a:rPr>
                        <a:t> de tuyauteries et racks</a:t>
                      </a:r>
                      <a:endParaRPr lang="fr-FR" sz="1100" dirty="0" smtClean="0">
                        <a:solidFill>
                          <a:schemeClr val="tx1"/>
                        </a:solidFill>
                      </a:endParaRPr>
                    </a:p>
                  </a:txBody>
                  <a:tcPr/>
                </a:tc>
                <a:tc>
                  <a:txBody>
                    <a:bodyPr/>
                    <a:lstStyle/>
                    <a:p>
                      <a:pPr algn="r"/>
                      <a:r>
                        <a:rPr lang="fr-FR" sz="1400" dirty="0" smtClean="0">
                          <a:solidFill>
                            <a:schemeClr val="tx1"/>
                          </a:solidFill>
                        </a:rPr>
                        <a:t>200</a:t>
                      </a:r>
                      <a:endParaRPr lang="fr-FR" sz="1400" dirty="0">
                        <a:solidFill>
                          <a:schemeClr val="tx1"/>
                        </a:solidFill>
                      </a:endParaRPr>
                    </a:p>
                  </a:txBody>
                  <a:tcPr marR="540000"/>
                </a:tc>
              </a:tr>
              <a:tr h="611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Remplacement</a:t>
                      </a:r>
                      <a:r>
                        <a:rPr lang="fr-FR" sz="1400" baseline="0" dirty="0" smtClean="0">
                          <a:solidFill>
                            <a:schemeClr val="tx1"/>
                          </a:solidFill>
                        </a:rPr>
                        <a:t> d’équipements de protection incendie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solidFill>
                            <a:schemeClr val="tx1"/>
                          </a:solidFill>
                        </a:rPr>
                        <a:t>Protection </a:t>
                      </a:r>
                      <a:r>
                        <a:rPr lang="fr-FR" sz="1400" baseline="0" dirty="0" err="1" smtClean="0">
                          <a:solidFill>
                            <a:schemeClr val="tx1"/>
                          </a:solidFill>
                        </a:rPr>
                        <a:t>anti-corrosion</a:t>
                      </a:r>
                      <a:r>
                        <a:rPr lang="fr-FR" sz="1400" baseline="0" dirty="0" smtClean="0">
                          <a:solidFill>
                            <a:schemeClr val="tx1"/>
                          </a:solidFill>
                        </a:rPr>
                        <a:t> de la cuve d’eau incendie</a:t>
                      </a:r>
                    </a:p>
                  </a:txBody>
                  <a:tcPr/>
                </a:tc>
                <a:tc>
                  <a:txBody>
                    <a:bodyPr/>
                    <a:lstStyle/>
                    <a:p>
                      <a:pPr algn="r"/>
                      <a:r>
                        <a:rPr lang="fr-FR" sz="1400" dirty="0" smtClean="0">
                          <a:solidFill>
                            <a:schemeClr val="tx1"/>
                          </a:solidFill>
                        </a:rPr>
                        <a:t>90</a:t>
                      </a:r>
                      <a:endParaRPr lang="fr-FR" sz="1400" dirty="0">
                        <a:solidFill>
                          <a:schemeClr val="tx1"/>
                        </a:solidFill>
                      </a:endParaRPr>
                    </a:p>
                  </a:txBody>
                  <a:tcPr marR="540000"/>
                </a:tc>
              </a:tr>
              <a:tr h="432048">
                <a:tc>
                  <a:txBody>
                    <a:bodyPr/>
                    <a:lstStyle/>
                    <a:p>
                      <a:r>
                        <a:rPr lang="fr-FR" sz="1400" dirty="0" smtClean="0">
                          <a:solidFill>
                            <a:schemeClr val="tx1"/>
                          </a:solidFill>
                        </a:rPr>
                        <a:t>Remplacement</a:t>
                      </a:r>
                      <a:r>
                        <a:rPr lang="fr-FR" sz="1400" baseline="0" dirty="0" smtClean="0">
                          <a:solidFill>
                            <a:schemeClr val="tx1"/>
                          </a:solidFill>
                        </a:rPr>
                        <a:t> de flexibles dans les unités de production</a:t>
                      </a:r>
                      <a:endParaRPr lang="fr-FR" sz="1400" b="1" dirty="0" smtClean="0">
                        <a:solidFill>
                          <a:srgbClr val="FF0000"/>
                        </a:solidFill>
                      </a:endParaRPr>
                    </a:p>
                  </a:txBody>
                  <a:tcPr/>
                </a:tc>
                <a:tc>
                  <a:txBody>
                    <a:bodyPr/>
                    <a:lstStyle/>
                    <a:p>
                      <a:pPr algn="r"/>
                      <a:r>
                        <a:rPr lang="fr-FR" sz="1400" dirty="0" smtClean="0">
                          <a:solidFill>
                            <a:schemeClr val="tx1"/>
                          </a:solidFill>
                        </a:rPr>
                        <a:t>50</a:t>
                      </a:r>
                      <a:endParaRPr lang="fr-FR" sz="1400" dirty="0">
                        <a:solidFill>
                          <a:schemeClr val="tx1"/>
                        </a:solidFill>
                      </a:endParaRPr>
                    </a:p>
                  </a:txBody>
                  <a:tcPr marR="540000"/>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Remplacement d’instrumentation de contrôle de procédé, y compris détecteurs de gaz</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Remplacement d’onduleurs</a:t>
                      </a:r>
                      <a:endParaRPr lang="fr-FR" sz="1400" dirty="0">
                        <a:solidFill>
                          <a:schemeClr val="tx1"/>
                        </a:solidFill>
                      </a:endParaRPr>
                    </a:p>
                  </a:txBody>
                  <a:tcPr/>
                </a:tc>
                <a:tc>
                  <a:txBody>
                    <a:bodyPr/>
                    <a:lstStyle/>
                    <a:p>
                      <a:pPr algn="r"/>
                      <a:r>
                        <a:rPr lang="fr-FR" sz="1400" dirty="0" smtClean="0">
                          <a:solidFill>
                            <a:schemeClr val="tx1"/>
                          </a:solidFill>
                        </a:rPr>
                        <a:t>240</a:t>
                      </a:r>
                      <a:endParaRPr lang="fr-FR" sz="1400" dirty="0">
                        <a:solidFill>
                          <a:schemeClr val="tx1"/>
                        </a:solidFill>
                      </a:endParaRPr>
                    </a:p>
                  </a:txBody>
                  <a:tcPr marR="540000"/>
                </a:tc>
              </a:tr>
              <a:tr h="360040">
                <a:tc>
                  <a:txBody>
                    <a:bodyPr/>
                    <a:lstStyle/>
                    <a:p>
                      <a:r>
                        <a:rPr lang="fr-FR" sz="1400" dirty="0" smtClean="0">
                          <a:solidFill>
                            <a:schemeClr val="tx1"/>
                          </a:solidFill>
                        </a:rPr>
                        <a:t>Renforcement</a:t>
                      </a:r>
                      <a:r>
                        <a:rPr lang="fr-FR" sz="1400" baseline="0" dirty="0" smtClean="0">
                          <a:solidFill>
                            <a:schemeClr val="tx1"/>
                          </a:solidFill>
                        </a:rPr>
                        <a:t> de la protection industrielle – Sûreté (clôtures, écran caméras poste de garde)</a:t>
                      </a:r>
                      <a:endParaRPr lang="fr-FR" sz="1400" dirty="0">
                        <a:solidFill>
                          <a:schemeClr val="tx1"/>
                        </a:solidFill>
                      </a:endParaRPr>
                    </a:p>
                  </a:txBody>
                  <a:tcPr/>
                </a:tc>
                <a:tc>
                  <a:txBody>
                    <a:bodyPr/>
                    <a:lstStyle/>
                    <a:p>
                      <a:pPr algn="r"/>
                      <a:r>
                        <a:rPr lang="fr-FR" sz="1400" dirty="0" smtClean="0">
                          <a:solidFill>
                            <a:schemeClr val="tx1"/>
                          </a:solidFill>
                        </a:rPr>
                        <a:t>20</a:t>
                      </a:r>
                      <a:endParaRPr lang="fr-FR" sz="1400" dirty="0">
                        <a:solidFill>
                          <a:schemeClr val="tx1"/>
                        </a:solidFill>
                      </a:endParaRPr>
                    </a:p>
                  </a:txBody>
                  <a:tcPr marR="540000"/>
                </a:tc>
              </a:tr>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mn-lt"/>
                          <a:ea typeface="+mn-ea"/>
                          <a:cs typeface="+mn-cs"/>
                        </a:rPr>
                        <a:t>Installation de badgeuses pour le</a:t>
                      </a:r>
                      <a:r>
                        <a:rPr lang="fr-FR" sz="1400" kern="1200" baseline="0" dirty="0" smtClean="0">
                          <a:solidFill>
                            <a:schemeClr val="tx1"/>
                          </a:solidFill>
                          <a:latin typeface="+mn-lt"/>
                          <a:ea typeface="+mn-ea"/>
                          <a:cs typeface="+mn-cs"/>
                        </a:rPr>
                        <a:t> comptage en cas d’évacuation du personnel</a:t>
                      </a:r>
                      <a:endParaRPr lang="fr-FR" sz="1400" kern="1200" dirty="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mn-lt"/>
                          <a:ea typeface="+mn-ea"/>
                          <a:cs typeface="+mn-cs"/>
                        </a:rPr>
                        <a:t>8</a:t>
                      </a:r>
                    </a:p>
                    <a:p>
                      <a:pPr algn="r"/>
                      <a:endParaRPr lang="fr-FR" sz="200" dirty="0">
                        <a:solidFill>
                          <a:srgbClr val="FF0000"/>
                        </a:solidFill>
                      </a:endParaRPr>
                    </a:p>
                  </a:txBody>
                  <a:tcPr marR="540000">
                    <a:lnB w="12700" cap="flat" cmpd="sng" algn="ctr">
                      <a:solidFill>
                        <a:schemeClr val="tx1"/>
                      </a:solidFill>
                      <a:prstDash val="solid"/>
                      <a:round/>
                      <a:headEnd type="none" w="med" len="med"/>
                      <a:tailEnd type="none" w="med" len="med"/>
                    </a:lnB>
                  </a:tcPr>
                </a:tc>
              </a:tr>
              <a:tr h="370840">
                <a:tc>
                  <a:txBody>
                    <a:bodyPr/>
                    <a:lstStyle/>
                    <a:p>
                      <a:r>
                        <a:rPr lang="fr-FR" b="1" dirty="0" smtClean="0">
                          <a:solidFill>
                            <a:schemeClr val="tx1"/>
                          </a:solidFill>
                        </a:rPr>
                        <a:t>Total</a:t>
                      </a:r>
                      <a:endParaRPr lang="fr-FR"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r"/>
                      <a:r>
                        <a:rPr lang="fr-FR" b="1" dirty="0" smtClean="0">
                          <a:solidFill>
                            <a:schemeClr val="tx1"/>
                          </a:solidFill>
                        </a:rPr>
                        <a:t>608</a:t>
                      </a:r>
                      <a:endParaRPr lang="fr-FR" b="1" dirty="0">
                        <a:solidFill>
                          <a:schemeClr val="tx1"/>
                        </a:solidFill>
                      </a:endParaRPr>
                    </a:p>
                  </a:txBody>
                  <a:tcPr marR="54000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673308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1" y="115887"/>
            <a:ext cx="8640637" cy="787277"/>
          </a:xfrm>
        </p:spPr>
        <p:txBody>
          <a:bodyPr/>
          <a:lstStyle/>
          <a:p>
            <a:r>
              <a:rPr lang="fr-FR" altLang="fr-FR" dirty="0" smtClean="0">
                <a:latin typeface="Arial" charset="0"/>
                <a:cs typeface="Arial" charset="0"/>
              </a:rPr>
              <a:t>PROGRAMME DE PREVENTION prévisions 2017</a:t>
            </a:r>
            <a:endParaRPr lang="en-US" dirty="0"/>
          </a:p>
        </p:txBody>
      </p:sp>
      <p:sp>
        <p:nvSpPr>
          <p:cNvPr id="8196" name="Datumsplatzhalter 3"/>
          <p:cNvSpPr>
            <a:spLocks noGrp="1"/>
          </p:cNvSpPr>
          <p:nvPr>
            <p:ph type="dt" sz="half" idx="10"/>
          </p:nvPr>
        </p:nvSpPr>
        <p:spPr bwMode="auto">
          <a:xfrm>
            <a:off x="7452320" y="6525344"/>
            <a:ext cx="1296219" cy="144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de-DE" altLang="de-DE" sz="900" dirty="0" smtClean="0">
                <a:solidFill>
                  <a:schemeClr val="tx2"/>
                </a:solidFill>
              </a:rPr>
              <a:t>Mars 2017</a:t>
            </a:r>
          </a:p>
        </p:txBody>
      </p:sp>
      <p:graphicFrame>
        <p:nvGraphicFramePr>
          <p:cNvPr id="7" name="Espace réservé du contenu 1"/>
          <p:cNvGraphicFramePr>
            <a:graphicFrameLocks noGrp="1"/>
          </p:cNvGraphicFramePr>
          <p:nvPr>
            <p:ph idx="1"/>
            <p:extLst>
              <p:ext uri="{D42A27DB-BD31-4B8C-83A1-F6EECF244321}">
                <p14:modId xmlns:p14="http://schemas.microsoft.com/office/powerpoint/2010/main" val="3510170286"/>
              </p:ext>
            </p:extLst>
          </p:nvPr>
        </p:nvGraphicFramePr>
        <p:xfrm>
          <a:off x="395536" y="1556792"/>
          <a:ext cx="8424864" cy="4512752"/>
        </p:xfrm>
        <a:graphic>
          <a:graphicData uri="http://schemas.openxmlformats.org/drawingml/2006/table">
            <a:tbl>
              <a:tblPr firstRow="1" bandRow="1">
                <a:tableStyleId>{5C22544A-7EE6-4342-B048-85BDC9FD1C3A}</a:tableStyleId>
              </a:tblPr>
              <a:tblGrid>
                <a:gridCol w="6768430"/>
                <a:gridCol w="1656434"/>
              </a:tblGrid>
              <a:tr h="370840">
                <a:tc>
                  <a:txBody>
                    <a:bodyPr/>
                    <a:lstStyle/>
                    <a:p>
                      <a:r>
                        <a:rPr lang="fr-FR" dirty="0" smtClean="0"/>
                        <a:t>Nature des </a:t>
                      </a:r>
                      <a:r>
                        <a:rPr lang="fr-FR" baseline="0" dirty="0" smtClean="0"/>
                        <a:t>investissements</a:t>
                      </a:r>
                      <a:endParaRPr lang="fr-FR" dirty="0"/>
                    </a:p>
                  </a:txBody>
                  <a:tcPr/>
                </a:tc>
                <a:tc>
                  <a:txBody>
                    <a:bodyPr/>
                    <a:lstStyle/>
                    <a:p>
                      <a:pPr algn="ctr"/>
                      <a:r>
                        <a:rPr lang="fr-FR" dirty="0" smtClean="0"/>
                        <a:t>Montant en k€</a:t>
                      </a:r>
                      <a:endParaRPr lang="fr-FR" dirty="0"/>
                    </a:p>
                  </a:txBody>
                  <a:tcPr/>
                </a:tc>
              </a:tr>
              <a:tr h="997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Amélioration des stockages de liquides inflammables (arrêté du 3 octobre</a:t>
                      </a:r>
                      <a:r>
                        <a:rPr lang="fr-FR" sz="1400" baseline="0" dirty="0" smtClean="0">
                          <a:solidFill>
                            <a:schemeClr val="tx1"/>
                          </a:solidFill>
                        </a:rPr>
                        <a:t> 2010) et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Plan</a:t>
                      </a:r>
                      <a:r>
                        <a:rPr lang="fr-FR" sz="1400" baseline="0" dirty="0" smtClean="0">
                          <a:solidFill>
                            <a:schemeClr val="tx1"/>
                          </a:solidFill>
                        </a:rPr>
                        <a:t> de modernisation des installations industrielles (arrêté du 4 octobre 2010) :</a:t>
                      </a:r>
                    </a:p>
                    <a:p>
                      <a:pPr marL="171450" marR="0" indent="-82550" algn="l" defTabSz="914400" rtl="0" eaLnBrk="1" fontAlgn="auto" latinLnBrk="0" hangingPunct="1">
                        <a:lnSpc>
                          <a:spcPct val="100000"/>
                        </a:lnSpc>
                        <a:spcBef>
                          <a:spcPts val="0"/>
                        </a:spcBef>
                        <a:spcAft>
                          <a:spcPts val="0"/>
                        </a:spcAft>
                        <a:buClrTx/>
                        <a:buSzTx/>
                        <a:buFontTx/>
                        <a:buChar char="-"/>
                        <a:tabLst/>
                        <a:defRPr/>
                      </a:pPr>
                      <a:r>
                        <a:rPr lang="fr-FR" sz="1100" baseline="0" dirty="0" smtClean="0">
                          <a:solidFill>
                            <a:schemeClr val="tx1"/>
                          </a:solidFill>
                        </a:rPr>
                        <a:t>Protection </a:t>
                      </a:r>
                      <a:r>
                        <a:rPr lang="fr-FR" sz="1100" baseline="0" dirty="0" err="1" smtClean="0">
                          <a:solidFill>
                            <a:schemeClr val="tx1"/>
                          </a:solidFill>
                        </a:rPr>
                        <a:t>anti-corrosion</a:t>
                      </a:r>
                      <a:r>
                        <a:rPr lang="fr-FR" sz="1100" baseline="0" dirty="0" smtClean="0">
                          <a:solidFill>
                            <a:schemeClr val="tx1"/>
                          </a:solidFill>
                        </a:rPr>
                        <a:t> de réservoirs, tuyauteries et racks</a:t>
                      </a:r>
                    </a:p>
                    <a:p>
                      <a:pPr marL="171450" marR="0" indent="-82550" algn="l" defTabSz="914400" rtl="0" eaLnBrk="1" fontAlgn="auto" latinLnBrk="0" hangingPunct="1">
                        <a:lnSpc>
                          <a:spcPct val="100000"/>
                        </a:lnSpc>
                        <a:spcBef>
                          <a:spcPts val="0"/>
                        </a:spcBef>
                        <a:spcAft>
                          <a:spcPts val="0"/>
                        </a:spcAft>
                        <a:buClrTx/>
                        <a:buSzTx/>
                        <a:buFontTx/>
                        <a:buChar char="-"/>
                        <a:tabLst/>
                        <a:defRPr/>
                      </a:pPr>
                      <a:r>
                        <a:rPr lang="fr-FR" sz="1100" baseline="0" dirty="0" smtClean="0">
                          <a:solidFill>
                            <a:schemeClr val="tx1"/>
                          </a:solidFill>
                        </a:rPr>
                        <a:t>Anti-marche à sec de pompes d’hydrocarbures</a:t>
                      </a:r>
                      <a:endParaRPr lang="fr-FR" sz="1100" dirty="0" smtClean="0">
                        <a:solidFill>
                          <a:schemeClr val="tx1"/>
                        </a:solidFill>
                      </a:endParaRPr>
                    </a:p>
                  </a:txBody>
                  <a:tcPr/>
                </a:tc>
                <a:tc>
                  <a:txBody>
                    <a:bodyPr/>
                    <a:lstStyle/>
                    <a:p>
                      <a:pPr algn="r"/>
                      <a:r>
                        <a:rPr lang="fr-FR" sz="1400" dirty="0" smtClean="0">
                          <a:solidFill>
                            <a:schemeClr val="tx1"/>
                          </a:solidFill>
                        </a:rPr>
                        <a:t>185</a:t>
                      </a:r>
                      <a:endParaRPr lang="fr-FR" sz="1400" dirty="0">
                        <a:solidFill>
                          <a:schemeClr val="tx1"/>
                        </a:solidFill>
                      </a:endParaRPr>
                    </a:p>
                  </a:txBody>
                  <a:tcPr marR="540000"/>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solidFill>
                            <a:schemeClr val="tx1"/>
                          </a:solidFill>
                        </a:rPr>
                        <a:t>Remplacement de la cuve de stockage d’acide chlorhydrique</a:t>
                      </a:r>
                    </a:p>
                  </a:txBody>
                  <a:tcPr/>
                </a:tc>
                <a:tc>
                  <a:txBody>
                    <a:bodyPr/>
                    <a:lstStyle/>
                    <a:p>
                      <a:pPr algn="r"/>
                      <a:r>
                        <a:rPr lang="fr-FR" sz="1400" dirty="0" smtClean="0">
                          <a:solidFill>
                            <a:schemeClr val="tx1"/>
                          </a:solidFill>
                        </a:rPr>
                        <a:t>60</a:t>
                      </a:r>
                      <a:endParaRPr lang="fr-FR" sz="1400" dirty="0">
                        <a:solidFill>
                          <a:schemeClr val="tx1"/>
                        </a:solidFill>
                      </a:endParaRPr>
                    </a:p>
                  </a:txBody>
                  <a:tcPr marR="540000"/>
                </a:tc>
              </a:tr>
              <a:tr h="540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Remplacement</a:t>
                      </a:r>
                      <a:r>
                        <a:rPr lang="fr-FR" sz="1400" baseline="0" dirty="0" smtClean="0">
                          <a:solidFill>
                            <a:schemeClr val="tx1"/>
                          </a:solidFill>
                        </a:rPr>
                        <a:t> d’équipements de protection incendie</a:t>
                      </a:r>
                    </a:p>
                  </a:txBody>
                  <a:tcPr/>
                </a:tc>
                <a:tc>
                  <a:txBody>
                    <a:bodyPr/>
                    <a:lstStyle/>
                    <a:p>
                      <a:pPr algn="r"/>
                      <a:r>
                        <a:rPr lang="fr-FR" sz="1400" dirty="0" smtClean="0">
                          <a:solidFill>
                            <a:schemeClr val="tx1"/>
                          </a:solidFill>
                        </a:rPr>
                        <a:t>60</a:t>
                      </a:r>
                      <a:endParaRPr lang="fr-FR" sz="1400" dirty="0">
                        <a:solidFill>
                          <a:schemeClr val="tx1"/>
                        </a:solidFill>
                      </a:endParaRPr>
                    </a:p>
                  </a:txBody>
                  <a:tcPr marR="540000"/>
                </a:tc>
              </a:tr>
              <a:tr h="504056">
                <a:tc>
                  <a:txBody>
                    <a:bodyPr/>
                    <a:lstStyle/>
                    <a:p>
                      <a:r>
                        <a:rPr lang="fr-FR" sz="1400" dirty="0" smtClean="0">
                          <a:solidFill>
                            <a:schemeClr val="tx1"/>
                          </a:solidFill>
                        </a:rPr>
                        <a:t>Remplacement</a:t>
                      </a:r>
                      <a:r>
                        <a:rPr lang="fr-FR" sz="1400" baseline="0" dirty="0" smtClean="0">
                          <a:solidFill>
                            <a:schemeClr val="tx1"/>
                          </a:solidFill>
                        </a:rPr>
                        <a:t> de flexibles hydrocarbures dans les unités de production</a:t>
                      </a:r>
                      <a:endParaRPr lang="fr-FR" sz="1400" b="1" dirty="0" smtClean="0">
                        <a:solidFill>
                          <a:schemeClr val="tx1"/>
                        </a:solidFill>
                      </a:endParaRPr>
                    </a:p>
                  </a:txBody>
                  <a:tcPr/>
                </a:tc>
                <a:tc>
                  <a:txBody>
                    <a:bodyPr/>
                    <a:lstStyle/>
                    <a:p>
                      <a:pPr algn="r"/>
                      <a:r>
                        <a:rPr lang="fr-FR" sz="1400" dirty="0" smtClean="0">
                          <a:solidFill>
                            <a:schemeClr val="tx1"/>
                          </a:solidFill>
                        </a:rPr>
                        <a:t>60</a:t>
                      </a:r>
                      <a:endParaRPr lang="fr-FR" sz="1400" dirty="0">
                        <a:solidFill>
                          <a:schemeClr val="tx1"/>
                        </a:solidFill>
                      </a:endParaRPr>
                    </a:p>
                  </a:txBody>
                  <a:tcPr marR="540000"/>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Remplacement d’instrumentation de contrôle de procédé</a:t>
                      </a:r>
                      <a:endParaRPr lang="fr-FR" sz="1400" dirty="0">
                        <a:solidFill>
                          <a:schemeClr val="tx1"/>
                        </a:solidFill>
                      </a:endParaRPr>
                    </a:p>
                  </a:txBody>
                  <a:tcPr/>
                </a:tc>
                <a:tc>
                  <a:txBody>
                    <a:bodyPr/>
                    <a:lstStyle/>
                    <a:p>
                      <a:pPr algn="r"/>
                      <a:r>
                        <a:rPr lang="fr-FR" sz="1400" dirty="0" smtClean="0">
                          <a:solidFill>
                            <a:schemeClr val="tx1"/>
                          </a:solidFill>
                        </a:rPr>
                        <a:t>125</a:t>
                      </a:r>
                      <a:endParaRPr lang="fr-FR" sz="1400" dirty="0">
                        <a:solidFill>
                          <a:schemeClr val="tx1"/>
                        </a:solidFill>
                      </a:endParaRPr>
                    </a:p>
                  </a:txBody>
                  <a:tcPr marR="540000"/>
                </a:tc>
              </a:tr>
              <a:tr h="577032">
                <a:tc>
                  <a:txBody>
                    <a:bodyPr/>
                    <a:lstStyle/>
                    <a:p>
                      <a:r>
                        <a:rPr lang="fr-FR" sz="1400" dirty="0" smtClean="0">
                          <a:solidFill>
                            <a:schemeClr val="tx1"/>
                          </a:solidFill>
                        </a:rPr>
                        <a:t>Ajout de mesures de niveau et température</a:t>
                      </a:r>
                      <a:r>
                        <a:rPr lang="fr-FR" sz="1400" baseline="0" dirty="0" smtClean="0">
                          <a:solidFill>
                            <a:schemeClr val="tx1"/>
                          </a:solidFill>
                        </a:rPr>
                        <a:t> sur des capacités d’hydrocarbures (recommandations d’études de risques </a:t>
                      </a:r>
                      <a:r>
                        <a:rPr lang="fr-FR" sz="1400" baseline="0" dirty="0" err="1" smtClean="0">
                          <a:solidFill>
                            <a:schemeClr val="tx1"/>
                          </a:solidFill>
                        </a:rPr>
                        <a:t>Hazop</a:t>
                      </a:r>
                      <a:r>
                        <a:rPr lang="fr-FR" sz="1400" baseline="0" dirty="0" smtClean="0">
                          <a:solidFill>
                            <a:schemeClr val="tx1"/>
                          </a:solidFill>
                        </a:rPr>
                        <a:t>)</a:t>
                      </a:r>
                      <a:endParaRPr lang="fr-FR" sz="1400" dirty="0">
                        <a:solidFill>
                          <a:schemeClr val="tx1"/>
                        </a:solidFill>
                      </a:endParaRPr>
                    </a:p>
                  </a:txBody>
                  <a:tcPr/>
                </a:tc>
                <a:tc>
                  <a:txBody>
                    <a:bodyPr/>
                    <a:lstStyle/>
                    <a:p>
                      <a:pPr algn="r"/>
                      <a:r>
                        <a:rPr lang="fr-FR" sz="1400" dirty="0" smtClean="0">
                          <a:solidFill>
                            <a:schemeClr val="tx1"/>
                          </a:solidFill>
                        </a:rPr>
                        <a:t>50</a:t>
                      </a:r>
                      <a:endParaRPr lang="fr-FR" sz="1400" dirty="0">
                        <a:solidFill>
                          <a:schemeClr val="tx1"/>
                        </a:solidFill>
                      </a:endParaRPr>
                    </a:p>
                  </a:txBody>
                  <a:tcPr marR="540000"/>
                </a:tc>
              </a:tr>
              <a:tr h="370840">
                <a:tc>
                  <a:txBody>
                    <a:bodyPr/>
                    <a:lstStyle/>
                    <a:p>
                      <a:r>
                        <a:rPr lang="fr-FR" b="1" dirty="0" smtClean="0">
                          <a:solidFill>
                            <a:schemeClr val="tx1"/>
                          </a:solidFill>
                        </a:rPr>
                        <a:t>Total</a:t>
                      </a:r>
                      <a:endParaRPr lang="fr-FR" b="1" dirty="0">
                        <a:solidFill>
                          <a:schemeClr val="tx1"/>
                        </a:solidFill>
                      </a:endParaRPr>
                    </a:p>
                  </a:txBody>
                  <a:tcPr/>
                </a:tc>
                <a:tc>
                  <a:txBody>
                    <a:bodyPr/>
                    <a:lstStyle/>
                    <a:p>
                      <a:pPr algn="r"/>
                      <a:r>
                        <a:rPr lang="fr-FR" b="1" dirty="0" smtClean="0">
                          <a:solidFill>
                            <a:schemeClr val="tx1"/>
                          </a:solidFill>
                        </a:rPr>
                        <a:t>540</a:t>
                      </a:r>
                      <a:endParaRPr lang="fr-FR" b="1" dirty="0">
                        <a:solidFill>
                          <a:schemeClr val="tx1"/>
                        </a:solidFill>
                      </a:endParaRPr>
                    </a:p>
                  </a:txBody>
                  <a:tcPr marR="540000"/>
                </a:tc>
              </a:tr>
            </a:tbl>
          </a:graphicData>
        </a:graphic>
      </p:graphicFrame>
    </p:spTree>
    <p:extLst>
      <p:ext uri="{BB962C8B-B14F-4D97-AF65-F5344CB8AC3E}">
        <p14:creationId xmlns:p14="http://schemas.microsoft.com/office/powerpoint/2010/main" val="2832751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de-DE" dirty="0" err="1" smtClean="0"/>
              <a:t>Bilan</a:t>
            </a:r>
            <a:r>
              <a:rPr lang="de-DE" dirty="0" smtClean="0"/>
              <a:t> SGS 2015</a:t>
            </a:r>
            <a:endParaRPr lang="de-DE" dirty="0"/>
          </a:p>
        </p:txBody>
      </p:sp>
      <p:sp>
        <p:nvSpPr>
          <p:cNvPr id="5" name="Espace réservé du numéro de diapositive 4"/>
          <p:cNvSpPr>
            <a:spLocks noGrp="1"/>
          </p:cNvSpPr>
          <p:nvPr>
            <p:ph type="sldNum" sz="quarter" idx="12"/>
          </p:nvPr>
        </p:nvSpPr>
        <p:spPr/>
        <p:txBody>
          <a:bodyPr/>
          <a:lstStyle/>
          <a:p>
            <a:fld id="{4EEE6091-357B-4A14-B28A-D176D2C28F5C}" type="slidenum">
              <a:rPr lang="de-DE" altLang="de-DE" smtClean="0"/>
              <a:pPr/>
              <a:t>16</a:t>
            </a:fld>
            <a:endParaRPr lang="de-DE" altLang="de-DE"/>
          </a:p>
        </p:txBody>
      </p:sp>
      <p:sp>
        <p:nvSpPr>
          <p:cNvPr id="7" name="Rectangle 6"/>
          <p:cNvSpPr/>
          <p:nvPr/>
        </p:nvSpPr>
        <p:spPr>
          <a:xfrm>
            <a:off x="539502" y="1752600"/>
            <a:ext cx="8208962" cy="861774"/>
          </a:xfrm>
          <a:prstGeom prst="rect">
            <a:avLst/>
          </a:prstGeom>
        </p:spPr>
        <p:txBody>
          <a:bodyPr>
            <a:spAutoFit/>
          </a:bodyPr>
          <a:lstStyle/>
          <a:p>
            <a:pPr>
              <a:buFontTx/>
              <a:buChar char="-"/>
              <a:defRPr/>
            </a:pPr>
            <a:endParaRPr lang="fr-FR" sz="1600" dirty="0"/>
          </a:p>
          <a:p>
            <a:pPr>
              <a:buFontTx/>
              <a:buChar char="-"/>
              <a:defRPr/>
            </a:pPr>
            <a:endParaRPr lang="fr-FR" sz="1600" dirty="0"/>
          </a:p>
          <a:p>
            <a:pPr>
              <a:defRPr/>
            </a:pPr>
            <a:endParaRPr lang="fr-FR" dirty="0">
              <a:solidFill>
                <a:srgbClr val="FF0000"/>
              </a:solidFill>
            </a:endParaRPr>
          </a:p>
        </p:txBody>
      </p:sp>
      <p:sp>
        <p:nvSpPr>
          <p:cNvPr id="8" name="Datumsplatzhalter 2"/>
          <p:cNvSpPr>
            <a:spLocks noGrp="1"/>
          </p:cNvSpPr>
          <p:nvPr>
            <p:ph type="dt" sz="quarter" idx="10"/>
          </p:nvPr>
        </p:nvSpPr>
        <p:spPr bwMode="auto">
          <a:xfrm>
            <a:off x="7956550" y="6456065"/>
            <a:ext cx="792163" cy="141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de-DE" altLang="de-DE" sz="900" dirty="0" smtClean="0">
                <a:solidFill>
                  <a:schemeClr val="tx2"/>
                </a:solidFill>
              </a:rPr>
              <a:t>02/03/2016</a:t>
            </a:r>
          </a:p>
        </p:txBody>
      </p:sp>
      <p:sp>
        <p:nvSpPr>
          <p:cNvPr id="3" name="ZoneTexte 2"/>
          <p:cNvSpPr txBox="1"/>
          <p:nvPr/>
        </p:nvSpPr>
        <p:spPr>
          <a:xfrm>
            <a:off x="1268099" y="2996952"/>
            <a:ext cx="6192688" cy="523220"/>
          </a:xfrm>
          <a:prstGeom prst="rect">
            <a:avLst/>
          </a:prstGeom>
          <a:noFill/>
        </p:spPr>
        <p:txBody>
          <a:bodyPr wrap="square" rtlCol="0">
            <a:spAutoFit/>
          </a:bodyPr>
          <a:lstStyle/>
          <a:p>
            <a:pPr algn="ctr"/>
            <a:r>
              <a:rPr lang="fr-FR" sz="2800" b="1" dirty="0" smtClean="0">
                <a:solidFill>
                  <a:schemeClr val="bg2"/>
                </a:solidFill>
              </a:rPr>
              <a:t>ENVIRONNEMENT BILAN 2016</a:t>
            </a:r>
            <a:endParaRPr lang="fr-FR" sz="2800" b="1" dirty="0">
              <a:solidFill>
                <a:schemeClr val="bg2"/>
              </a:solidFill>
            </a:endParaRPr>
          </a:p>
        </p:txBody>
      </p:sp>
    </p:spTree>
    <p:extLst>
      <p:ext uri="{BB962C8B-B14F-4D97-AF65-F5344CB8AC3E}">
        <p14:creationId xmlns:p14="http://schemas.microsoft.com/office/powerpoint/2010/main" val="3123662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323850" y="115888"/>
            <a:ext cx="8424863" cy="787400"/>
          </a:xfrm>
          <a:ln/>
        </p:spPr>
        <p:txBody>
          <a:bodyPr/>
          <a:lstStyle/>
          <a:p>
            <a:pPr eaLnBrk="1" hangingPunct="1"/>
            <a:r>
              <a:rPr lang="de-DE" altLang="fr-FR" smtClean="0">
                <a:latin typeface="Arial" charset="0"/>
                <a:cs typeface="Arial" charset="0"/>
              </a:rPr>
              <a:t>Qualité des eaux souterraines Consommation</a:t>
            </a:r>
            <a:endParaRPr lang="en-US" altLang="fr-FR" smtClean="0">
              <a:latin typeface="Arial" charset="0"/>
              <a:cs typeface="Arial" charset="0"/>
            </a:endParaRPr>
          </a:p>
        </p:txBody>
      </p:sp>
      <p:sp>
        <p:nvSpPr>
          <p:cNvPr id="18435"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fld id="{34466072-8F8B-41A4-BD19-6364F42605C0}" type="datetime1">
              <a:rPr lang="de-DE" altLang="de-DE" sz="900" smtClean="0">
                <a:solidFill>
                  <a:srgbClr val="001842"/>
                </a:solidFill>
              </a:rPr>
              <a:pPr eaLnBrk="1" fontAlgn="base" hangingPunct="1">
                <a:spcBef>
                  <a:spcPct val="0"/>
                </a:spcBef>
                <a:spcAft>
                  <a:spcPct val="0"/>
                </a:spcAft>
                <a:buClrTx/>
                <a:buSzTx/>
                <a:buFontTx/>
                <a:buNone/>
              </a:pPr>
              <a:t>17.03.2017</a:t>
            </a:fld>
            <a:endParaRPr lang="de-DE" altLang="de-DE" sz="900" smtClean="0">
              <a:solidFill>
                <a:srgbClr val="001842"/>
              </a:solidFill>
            </a:endParaRPr>
          </a:p>
        </p:txBody>
      </p:sp>
      <p:sp>
        <p:nvSpPr>
          <p:cNvPr id="18436"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de-DE" altLang="de-DE" sz="900" smtClean="0">
              <a:solidFill>
                <a:srgbClr val="001842"/>
              </a:solidFill>
            </a:endParaRPr>
          </a:p>
        </p:txBody>
      </p:sp>
      <p:sp>
        <p:nvSpPr>
          <p:cNvPr id="18437"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fld id="{B30479E9-CC80-4EB9-8CD8-5F6DE39BE146}" type="slidenum">
              <a:rPr lang="de-DE" altLang="de-DE" sz="900" smtClean="0">
                <a:solidFill>
                  <a:srgbClr val="001842"/>
                </a:solidFill>
              </a:rPr>
              <a:pPr eaLnBrk="1" hangingPunct="1">
                <a:spcBef>
                  <a:spcPct val="0"/>
                </a:spcBef>
                <a:buClrTx/>
                <a:buSzTx/>
                <a:buFontTx/>
                <a:buNone/>
              </a:pPr>
              <a:t>17</a:t>
            </a:fld>
            <a:endParaRPr lang="de-DE" altLang="de-DE" sz="900" smtClean="0">
              <a:solidFill>
                <a:srgbClr val="001842"/>
              </a:solidFill>
            </a:endParaRPr>
          </a:p>
        </p:txBody>
      </p:sp>
      <p:sp>
        <p:nvSpPr>
          <p:cNvPr id="18438" name="Text Box 3"/>
          <p:cNvSpPr txBox="1">
            <a:spLocks noChangeArrowheads="1"/>
          </p:cNvSpPr>
          <p:nvPr/>
        </p:nvSpPr>
        <p:spPr bwMode="auto">
          <a:xfrm>
            <a:off x="238125" y="1254125"/>
            <a:ext cx="82296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50000"/>
              </a:spcBef>
              <a:buClrTx/>
              <a:buSzTx/>
              <a:buFontTx/>
              <a:buChar char="•"/>
            </a:pPr>
            <a:r>
              <a:rPr lang="fr-FR" altLang="fr-FR" sz="1800"/>
              <a:t> </a:t>
            </a:r>
            <a:r>
              <a:rPr lang="fr-FR" altLang="fr-FR"/>
              <a:t>Qualité des eaux souterraines</a:t>
            </a:r>
          </a:p>
          <a:p>
            <a:pPr lvl="1" eaLnBrk="1" hangingPunct="1">
              <a:spcBef>
                <a:spcPct val="50000"/>
              </a:spcBef>
              <a:buClrTx/>
              <a:buFontTx/>
              <a:buChar char="•"/>
            </a:pPr>
            <a:r>
              <a:rPr lang="fr-FR" altLang="fr-FR" sz="1800"/>
              <a:t> Suivi de la qualité conforme aux prescriptions de l’AP 2010-I-14</a:t>
            </a:r>
          </a:p>
          <a:p>
            <a:pPr lvl="1" eaLnBrk="1" hangingPunct="1">
              <a:spcBef>
                <a:spcPct val="50000"/>
              </a:spcBef>
              <a:buClrTx/>
              <a:buFontTx/>
              <a:buChar char="•"/>
            </a:pPr>
            <a:r>
              <a:rPr lang="fr-FR" altLang="fr-FR" sz="1800"/>
              <a:t> </a:t>
            </a:r>
            <a:r>
              <a:rPr lang="fr-FR" altLang="fr-FR" sz="1800">
                <a:solidFill>
                  <a:srgbClr val="82A00F"/>
                </a:solidFill>
              </a:rPr>
              <a:t>Résultats satisfaisants</a:t>
            </a:r>
            <a:r>
              <a:rPr lang="fr-FR" altLang="fr-FR" sz="1800"/>
              <a:t>, rapport Burgeap envoyé à la DREAL</a:t>
            </a:r>
          </a:p>
          <a:p>
            <a:pPr eaLnBrk="1" hangingPunct="1">
              <a:spcBef>
                <a:spcPct val="50000"/>
              </a:spcBef>
              <a:buClrTx/>
              <a:buSzTx/>
              <a:buFontTx/>
              <a:buChar char="•"/>
            </a:pPr>
            <a:endParaRPr lang="fr-FR" altLang="fr-FR" sz="1800"/>
          </a:p>
        </p:txBody>
      </p:sp>
      <p:sp>
        <p:nvSpPr>
          <p:cNvPr id="18439" name="Text Box 5"/>
          <p:cNvSpPr txBox="1">
            <a:spLocks noChangeArrowheads="1"/>
          </p:cNvSpPr>
          <p:nvPr/>
        </p:nvSpPr>
        <p:spPr bwMode="auto">
          <a:xfrm>
            <a:off x="238125" y="4164013"/>
            <a:ext cx="3838575"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Char char="•"/>
            </a:pPr>
            <a:r>
              <a:rPr lang="fr-FR" altLang="fr-FR" dirty="0"/>
              <a:t> Consommation d’eau</a:t>
            </a:r>
          </a:p>
          <a:p>
            <a:pPr lvl="1" eaLnBrk="1" hangingPunct="1">
              <a:spcBef>
                <a:spcPct val="0"/>
              </a:spcBef>
              <a:buClrTx/>
              <a:buFontTx/>
              <a:buChar char="•"/>
            </a:pPr>
            <a:r>
              <a:rPr lang="fr-FR" altLang="fr-FR" sz="1800" dirty="0"/>
              <a:t> </a:t>
            </a:r>
            <a:r>
              <a:rPr lang="fr-FR" altLang="fr-FR" dirty="0"/>
              <a:t>Diminution </a:t>
            </a:r>
            <a:r>
              <a:rPr lang="fr-FR" altLang="fr-FR" dirty="0" smtClean="0"/>
              <a:t>de consommation d’eau suite au changement de technologie de granulation</a:t>
            </a:r>
            <a:endParaRPr lang="fr-FR" altLang="fr-FR" dirty="0"/>
          </a:p>
          <a:p>
            <a:pPr lvl="1" eaLnBrk="1" hangingPunct="1">
              <a:spcBef>
                <a:spcPct val="0"/>
              </a:spcBef>
              <a:buClrTx/>
              <a:buFontTx/>
              <a:buChar char="•"/>
            </a:pPr>
            <a:endParaRPr lang="fr-FR" altLang="fr-FR" dirty="0"/>
          </a:p>
        </p:txBody>
      </p:sp>
      <p:graphicFrame>
        <p:nvGraphicFramePr>
          <p:cNvPr id="9" name="Graphique 8"/>
          <p:cNvGraphicFramePr>
            <a:graphicFrameLocks/>
          </p:cNvGraphicFramePr>
          <p:nvPr/>
        </p:nvGraphicFramePr>
        <p:xfrm>
          <a:off x="4114800" y="2873375"/>
          <a:ext cx="4722812" cy="3178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4026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323850" y="115888"/>
            <a:ext cx="8424863" cy="787400"/>
          </a:xfrm>
          <a:ln/>
        </p:spPr>
        <p:txBody>
          <a:bodyPr/>
          <a:lstStyle/>
          <a:p>
            <a:pPr eaLnBrk="1" hangingPunct="1"/>
            <a:r>
              <a:rPr lang="en-US" altLang="fr-FR" smtClean="0">
                <a:latin typeface="Arial" charset="0"/>
                <a:cs typeface="Arial" charset="0"/>
              </a:rPr>
              <a:t>Rejets Aqueux</a:t>
            </a:r>
          </a:p>
        </p:txBody>
      </p:sp>
      <p:sp>
        <p:nvSpPr>
          <p:cNvPr id="19459"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fld id="{03294E70-5A85-4458-BCA8-30EC17C10528}" type="datetime1">
              <a:rPr lang="de-DE" altLang="de-DE" sz="900" smtClean="0">
                <a:solidFill>
                  <a:srgbClr val="001842"/>
                </a:solidFill>
              </a:rPr>
              <a:pPr eaLnBrk="1" fontAlgn="base" hangingPunct="1">
                <a:spcBef>
                  <a:spcPct val="0"/>
                </a:spcBef>
                <a:spcAft>
                  <a:spcPct val="0"/>
                </a:spcAft>
                <a:buClrTx/>
                <a:buSzTx/>
                <a:buFontTx/>
                <a:buNone/>
              </a:pPr>
              <a:t>17.03.2017</a:t>
            </a:fld>
            <a:endParaRPr lang="de-DE" altLang="de-DE" sz="900" smtClean="0">
              <a:solidFill>
                <a:srgbClr val="001842"/>
              </a:solidFill>
            </a:endParaRPr>
          </a:p>
        </p:txBody>
      </p:sp>
      <p:sp>
        <p:nvSpPr>
          <p:cNvPr id="19460"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de-DE" altLang="de-DE" sz="900" smtClean="0">
              <a:solidFill>
                <a:srgbClr val="001842"/>
              </a:solidFill>
            </a:endParaRPr>
          </a:p>
        </p:txBody>
      </p:sp>
      <p:sp>
        <p:nvSpPr>
          <p:cNvPr id="19461"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fld id="{C4DC4555-C513-4462-99EA-C3FFA6889E35}" type="slidenum">
              <a:rPr lang="de-DE" altLang="de-DE" sz="900" smtClean="0">
                <a:solidFill>
                  <a:srgbClr val="001842"/>
                </a:solidFill>
              </a:rPr>
              <a:pPr eaLnBrk="1" hangingPunct="1">
                <a:spcBef>
                  <a:spcPct val="0"/>
                </a:spcBef>
                <a:buClrTx/>
                <a:buSzTx/>
                <a:buFontTx/>
                <a:buNone/>
              </a:pPr>
              <a:t>18</a:t>
            </a:fld>
            <a:endParaRPr lang="de-DE" altLang="de-DE" sz="900" smtClean="0">
              <a:solidFill>
                <a:srgbClr val="001842"/>
              </a:solidFill>
            </a:endParaRPr>
          </a:p>
        </p:txBody>
      </p:sp>
      <p:sp>
        <p:nvSpPr>
          <p:cNvPr id="8" name="Text Box 3"/>
          <p:cNvSpPr txBox="1">
            <a:spLocks noGrp="1" noChangeArrowheads="1"/>
          </p:cNvSpPr>
          <p:nvPr>
            <p:ph idx="1"/>
          </p:nvPr>
        </p:nvSpPr>
        <p:spPr>
          <a:xfrm>
            <a:off x="323850" y="1196975"/>
            <a:ext cx="8424863" cy="169277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3C71"/>
              </a:buClr>
              <a:buSzPct val="120000"/>
              <a:buFont typeface="Arial" charset="0"/>
              <a:buChar char="•"/>
              <a:defRPr sz="2000">
                <a:solidFill>
                  <a:schemeClr val="tx1"/>
                </a:solidFill>
                <a:latin typeface="Arial" charset="0"/>
                <a:cs typeface="Arial" charset="0"/>
              </a:defRPr>
            </a:lvl1pPr>
            <a:lvl2pPr eaLnBrk="0" hangingPunct="0">
              <a:spcBef>
                <a:spcPct val="20000"/>
              </a:spcBef>
              <a:buClr>
                <a:srgbClr val="82A00F"/>
              </a:buClr>
              <a:buFont typeface="Arial" charset="0"/>
              <a:buChar char="–"/>
              <a:defRPr sz="1600">
                <a:solidFill>
                  <a:schemeClr val="tx1"/>
                </a:solidFill>
                <a:latin typeface="Arial" charset="0"/>
                <a:cs typeface="Arial" charset="0"/>
              </a:defRPr>
            </a:lvl2pPr>
            <a:lvl3pPr eaLnBrk="0" hangingPunct="0">
              <a:spcBef>
                <a:spcPct val="20000"/>
              </a:spcBef>
              <a:buClr>
                <a:srgbClr val="82A00F"/>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50000"/>
              </a:spcBef>
              <a:buClrTx/>
              <a:buSzTx/>
              <a:buFontTx/>
              <a:buChar char="•"/>
              <a:defRPr/>
            </a:pPr>
            <a:r>
              <a:rPr lang="fr-FR" altLang="fr-FR" dirty="0" smtClean="0"/>
              <a:t> Qualité des rejets</a:t>
            </a:r>
            <a:endParaRPr lang="fr-FR" altLang="fr-FR" sz="1800" dirty="0" smtClean="0"/>
          </a:p>
          <a:p>
            <a:pPr lvl="1" eaLnBrk="1" hangingPunct="1">
              <a:spcBef>
                <a:spcPct val="50000"/>
              </a:spcBef>
              <a:buClrTx/>
              <a:buFontTx/>
              <a:buChar char="•"/>
              <a:defRPr/>
            </a:pPr>
            <a:r>
              <a:rPr lang="fr-FR" altLang="fr-FR" dirty="0" smtClean="0"/>
              <a:t> Résultats globalement satisfaisants et dans les limites de l’AP</a:t>
            </a:r>
          </a:p>
          <a:p>
            <a:pPr lvl="2" eaLnBrk="1" hangingPunct="1">
              <a:spcBef>
                <a:spcPct val="50000"/>
              </a:spcBef>
              <a:buClrTx/>
              <a:buFontTx/>
              <a:buChar char="•"/>
              <a:defRPr/>
            </a:pPr>
            <a:r>
              <a:rPr lang="fr-FR" altLang="fr-FR" dirty="0" smtClean="0">
                <a:solidFill>
                  <a:schemeClr val="accent3"/>
                </a:solidFill>
              </a:rPr>
              <a:t> sauf 7 dépassements journaliers en MES (concentration et flux)</a:t>
            </a:r>
          </a:p>
          <a:p>
            <a:pPr lvl="2" eaLnBrk="1" hangingPunct="1">
              <a:spcBef>
                <a:spcPct val="50000"/>
              </a:spcBef>
              <a:buClrTx/>
              <a:buFontTx/>
              <a:buChar char="•"/>
              <a:defRPr/>
            </a:pPr>
            <a:r>
              <a:rPr lang="fr-FR" altLang="fr-FR" dirty="0" smtClean="0">
                <a:solidFill>
                  <a:srgbClr val="FF0000"/>
                </a:solidFill>
              </a:rPr>
              <a:t> Causes: pluies d’orage </a:t>
            </a:r>
          </a:p>
          <a:p>
            <a:pPr lvl="1" eaLnBrk="1" hangingPunct="1">
              <a:spcBef>
                <a:spcPct val="50000"/>
              </a:spcBef>
              <a:buClrTx/>
              <a:buFontTx/>
              <a:buNone/>
              <a:defRPr/>
            </a:pPr>
            <a:r>
              <a:rPr lang="fr-FR" altLang="fr-FR" sz="1200" dirty="0" smtClean="0"/>
              <a:t> </a:t>
            </a:r>
            <a:r>
              <a:rPr lang="fr-FR" altLang="fr-FR" sz="1200" b="1" dirty="0" smtClean="0"/>
              <a:t> </a:t>
            </a:r>
            <a:endParaRPr lang="fr-FR" altLang="fr-FR" sz="1200" dirty="0" smtClean="0"/>
          </a:p>
        </p:txBody>
      </p:sp>
      <p:sp>
        <p:nvSpPr>
          <p:cNvPr id="9" name="ZoneTexte 1"/>
          <p:cNvSpPr txBox="1">
            <a:spLocks noChangeArrowheads="1"/>
          </p:cNvSpPr>
          <p:nvPr/>
        </p:nvSpPr>
        <p:spPr bwMode="auto">
          <a:xfrm>
            <a:off x="5004048" y="2924944"/>
            <a:ext cx="29527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 typeface="Arial" charset="0"/>
              <a:buNone/>
              <a:defRPr/>
            </a:pPr>
            <a:endParaRPr lang="fr-FR" altLang="fr-FR" sz="1600" i="1" dirty="0" smtClean="0"/>
          </a:p>
          <a:p>
            <a:pPr marL="285750" indent="-285750" eaLnBrk="1" hangingPunct="1">
              <a:spcBef>
                <a:spcPct val="0"/>
              </a:spcBef>
              <a:buClrTx/>
              <a:buSzTx/>
              <a:buFont typeface="Wingdings" panose="05000000000000000000" pitchFamily="2" charset="2"/>
              <a:buChar char="Ø"/>
              <a:defRPr/>
            </a:pPr>
            <a:r>
              <a:rPr lang="fr-FR" altLang="fr-FR" sz="1200" i="1" dirty="0" smtClean="0"/>
              <a:t>Dépassement du seuil des 35 mg/m3 lorsque la pluviométrie est importante</a:t>
            </a:r>
          </a:p>
        </p:txBody>
      </p:sp>
      <p:graphicFrame>
        <p:nvGraphicFramePr>
          <p:cNvPr id="10" name="Tableau 9"/>
          <p:cNvGraphicFramePr>
            <a:graphicFrameLocks noGrp="1"/>
          </p:cNvGraphicFramePr>
          <p:nvPr>
            <p:extLst>
              <p:ext uri="{D42A27DB-BD31-4B8C-83A1-F6EECF244321}">
                <p14:modId xmlns:p14="http://schemas.microsoft.com/office/powerpoint/2010/main" val="562658875"/>
              </p:ext>
            </p:extLst>
          </p:nvPr>
        </p:nvGraphicFramePr>
        <p:xfrm>
          <a:off x="827584" y="2996952"/>
          <a:ext cx="3528392" cy="2754800"/>
        </p:xfrm>
        <a:graphic>
          <a:graphicData uri="http://schemas.openxmlformats.org/drawingml/2006/table">
            <a:tbl>
              <a:tblPr firstRow="1" bandRow="1">
                <a:tableStyleId>{5C22544A-7EE6-4342-B048-85BDC9FD1C3A}</a:tableStyleId>
              </a:tblPr>
              <a:tblGrid>
                <a:gridCol w="1728193"/>
                <a:gridCol w="1800199"/>
              </a:tblGrid>
              <a:tr h="0">
                <a:tc>
                  <a:txBody>
                    <a:bodyPr/>
                    <a:lstStyle/>
                    <a:p>
                      <a:pPr algn="ctr"/>
                      <a:r>
                        <a:rPr lang="fr-FR" sz="1400" dirty="0" smtClean="0"/>
                        <a:t>Date dépassement MES</a:t>
                      </a:r>
                      <a:endParaRPr lang="fr-FR" sz="1400" dirty="0"/>
                    </a:p>
                  </a:txBody>
                  <a:tcPr/>
                </a:tc>
                <a:tc>
                  <a:txBody>
                    <a:bodyPr/>
                    <a:lstStyle/>
                    <a:p>
                      <a:pPr algn="ctr"/>
                      <a:r>
                        <a:rPr lang="fr-FR" sz="1400" dirty="0" smtClean="0"/>
                        <a:t>Valeur</a:t>
                      </a:r>
                      <a:r>
                        <a:rPr lang="fr-FR" sz="1400" baseline="0" dirty="0" smtClean="0"/>
                        <a:t> (mg/L)</a:t>
                      </a:r>
                      <a:endParaRPr lang="fr-FR" sz="1400" dirty="0"/>
                    </a:p>
                  </a:txBody>
                  <a:tcPr/>
                </a:tc>
              </a:tr>
              <a:tr h="319520">
                <a:tc>
                  <a:txBody>
                    <a:bodyPr/>
                    <a:lstStyle/>
                    <a:p>
                      <a:pPr algn="ctr"/>
                      <a:r>
                        <a:rPr lang="fr-FR" sz="1400" dirty="0" smtClean="0"/>
                        <a:t>3/01/2016</a:t>
                      </a:r>
                      <a:endParaRPr lang="fr-FR" sz="1400" dirty="0"/>
                    </a:p>
                  </a:txBody>
                  <a:tcPr/>
                </a:tc>
                <a:tc>
                  <a:txBody>
                    <a:bodyPr/>
                    <a:lstStyle/>
                    <a:p>
                      <a:pPr algn="ctr"/>
                      <a:r>
                        <a:rPr lang="fr-FR" sz="1400" dirty="0" smtClean="0"/>
                        <a:t>99</a:t>
                      </a:r>
                      <a:endParaRPr lang="fr-FR" sz="1400" dirty="0"/>
                    </a:p>
                  </a:txBody>
                  <a:tcPr/>
                </a:tc>
              </a:tr>
              <a:tr h="319520">
                <a:tc>
                  <a:txBody>
                    <a:bodyPr/>
                    <a:lstStyle/>
                    <a:p>
                      <a:pPr algn="ctr"/>
                      <a:r>
                        <a:rPr lang="fr-FR" sz="1400" dirty="0" smtClean="0"/>
                        <a:t>13/01/2016</a:t>
                      </a:r>
                      <a:endParaRPr lang="fr-FR" sz="1400" dirty="0"/>
                    </a:p>
                  </a:txBody>
                  <a:tcPr/>
                </a:tc>
                <a:tc>
                  <a:txBody>
                    <a:bodyPr/>
                    <a:lstStyle/>
                    <a:p>
                      <a:pPr algn="ctr"/>
                      <a:r>
                        <a:rPr lang="fr-FR" sz="1400" dirty="0" smtClean="0"/>
                        <a:t>46</a:t>
                      </a:r>
                      <a:endParaRPr lang="fr-FR" sz="1400" dirty="0"/>
                    </a:p>
                  </a:txBody>
                  <a:tcPr/>
                </a:tc>
              </a:tr>
              <a:tr h="319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3/02/2016</a:t>
                      </a:r>
                    </a:p>
                  </a:txBody>
                  <a:tcPr/>
                </a:tc>
                <a:tc>
                  <a:txBody>
                    <a:bodyPr/>
                    <a:lstStyle/>
                    <a:p>
                      <a:pPr algn="ctr"/>
                      <a:r>
                        <a:rPr lang="fr-FR" sz="1400" dirty="0" smtClean="0"/>
                        <a:t>38</a:t>
                      </a:r>
                      <a:endParaRPr lang="fr-FR" sz="1400" dirty="0"/>
                    </a:p>
                  </a:txBody>
                  <a:tcPr/>
                </a:tc>
              </a:tr>
              <a:tr h="319520">
                <a:tc>
                  <a:txBody>
                    <a:bodyPr/>
                    <a:lstStyle/>
                    <a:p>
                      <a:pPr algn="ctr"/>
                      <a:r>
                        <a:rPr lang="fr-FR" sz="1400" dirty="0" smtClean="0"/>
                        <a:t>11/03/2016</a:t>
                      </a:r>
                      <a:endParaRPr lang="fr-FR" sz="1400" dirty="0"/>
                    </a:p>
                  </a:txBody>
                  <a:tcPr/>
                </a:tc>
                <a:tc>
                  <a:txBody>
                    <a:bodyPr/>
                    <a:lstStyle/>
                    <a:p>
                      <a:pPr algn="ctr"/>
                      <a:r>
                        <a:rPr lang="fr-FR" sz="1400" dirty="0" smtClean="0"/>
                        <a:t>40</a:t>
                      </a:r>
                    </a:p>
                  </a:txBody>
                  <a:tcPr/>
                </a:tc>
              </a:tr>
              <a:tr h="319520">
                <a:tc>
                  <a:txBody>
                    <a:bodyPr/>
                    <a:lstStyle/>
                    <a:p>
                      <a:pPr algn="ctr"/>
                      <a:r>
                        <a:rPr lang="fr-FR" sz="1400" dirty="0" smtClean="0"/>
                        <a:t>14/03/2016</a:t>
                      </a:r>
                      <a:endParaRPr lang="fr-FR" sz="1400" dirty="0"/>
                    </a:p>
                  </a:txBody>
                  <a:tcPr/>
                </a:tc>
                <a:tc>
                  <a:txBody>
                    <a:bodyPr/>
                    <a:lstStyle/>
                    <a:p>
                      <a:pPr algn="ctr"/>
                      <a:r>
                        <a:rPr lang="fr-FR" sz="1400" dirty="0" smtClean="0"/>
                        <a:t>68</a:t>
                      </a:r>
                      <a:endParaRPr lang="fr-FR" sz="1400" dirty="0"/>
                    </a:p>
                  </a:txBody>
                  <a:tcPr/>
                </a:tc>
              </a:tr>
              <a:tr h="319520">
                <a:tc>
                  <a:txBody>
                    <a:bodyPr/>
                    <a:lstStyle/>
                    <a:p>
                      <a:pPr algn="ctr"/>
                      <a:r>
                        <a:rPr lang="fr-FR" sz="1400" dirty="0" smtClean="0"/>
                        <a:t>24/04/2016</a:t>
                      </a:r>
                      <a:endParaRPr lang="fr-FR" sz="1400" dirty="0"/>
                    </a:p>
                  </a:txBody>
                  <a:tcPr/>
                </a:tc>
                <a:tc>
                  <a:txBody>
                    <a:bodyPr/>
                    <a:lstStyle/>
                    <a:p>
                      <a:pPr algn="ctr"/>
                      <a:r>
                        <a:rPr lang="fr-FR" sz="1400" dirty="0" smtClean="0"/>
                        <a:t>41</a:t>
                      </a:r>
                      <a:endParaRPr lang="fr-FR" sz="1400" dirty="0"/>
                    </a:p>
                  </a:txBody>
                  <a:tcPr/>
                </a:tc>
              </a:tr>
              <a:tr h="319520">
                <a:tc>
                  <a:txBody>
                    <a:bodyPr/>
                    <a:lstStyle/>
                    <a:p>
                      <a:pPr algn="ctr"/>
                      <a:r>
                        <a:rPr lang="fr-FR" sz="1400" dirty="0" smtClean="0"/>
                        <a:t>16/09/2016</a:t>
                      </a:r>
                      <a:endParaRPr lang="fr-FR" sz="1400" dirty="0"/>
                    </a:p>
                  </a:txBody>
                  <a:tcPr/>
                </a:tc>
                <a:tc>
                  <a:txBody>
                    <a:bodyPr/>
                    <a:lstStyle/>
                    <a:p>
                      <a:pPr algn="ctr"/>
                      <a:r>
                        <a:rPr lang="fr-FR" sz="1400" dirty="0" smtClean="0"/>
                        <a:t>70</a:t>
                      </a:r>
                      <a:endParaRPr lang="fr-FR" sz="1400" dirty="0"/>
                    </a:p>
                  </a:txBody>
                  <a:tcPr/>
                </a:tc>
              </a:tr>
            </a:tbl>
          </a:graphicData>
        </a:graphic>
      </p:graphicFrame>
    </p:spTree>
    <p:extLst>
      <p:ext uri="{BB962C8B-B14F-4D97-AF65-F5344CB8AC3E}">
        <p14:creationId xmlns:p14="http://schemas.microsoft.com/office/powerpoint/2010/main" val="1054039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323850" y="115888"/>
            <a:ext cx="8424863" cy="787400"/>
          </a:xfrm>
          <a:ln/>
        </p:spPr>
        <p:txBody>
          <a:bodyPr/>
          <a:lstStyle/>
          <a:p>
            <a:pPr eaLnBrk="1" hangingPunct="1"/>
            <a:r>
              <a:rPr lang="en-US" altLang="fr-FR" smtClean="0">
                <a:latin typeface="Arial" charset="0"/>
                <a:cs typeface="Arial" charset="0"/>
              </a:rPr>
              <a:t>Rejets Aqueux</a:t>
            </a:r>
          </a:p>
        </p:txBody>
      </p:sp>
      <p:sp>
        <p:nvSpPr>
          <p:cNvPr id="21507"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fld id="{8CEC5895-BD9E-4368-BADD-D070E2B7AC06}" type="datetime1">
              <a:rPr lang="de-DE" altLang="de-DE" sz="900" smtClean="0">
                <a:solidFill>
                  <a:srgbClr val="001842"/>
                </a:solidFill>
              </a:rPr>
              <a:pPr eaLnBrk="1" fontAlgn="base" hangingPunct="1">
                <a:spcBef>
                  <a:spcPct val="0"/>
                </a:spcBef>
                <a:spcAft>
                  <a:spcPct val="0"/>
                </a:spcAft>
                <a:buClrTx/>
                <a:buSzTx/>
                <a:buFontTx/>
                <a:buNone/>
              </a:pPr>
              <a:t>17.03.2017</a:t>
            </a:fld>
            <a:endParaRPr lang="de-DE" altLang="de-DE" sz="900" smtClean="0">
              <a:solidFill>
                <a:srgbClr val="001842"/>
              </a:solidFill>
            </a:endParaRPr>
          </a:p>
        </p:txBody>
      </p:sp>
      <p:sp>
        <p:nvSpPr>
          <p:cNvPr id="21508"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de-DE" altLang="de-DE" sz="900" smtClean="0">
              <a:solidFill>
                <a:srgbClr val="001842"/>
              </a:solidFill>
            </a:endParaRPr>
          </a:p>
        </p:txBody>
      </p:sp>
      <p:sp>
        <p:nvSpPr>
          <p:cNvPr id="21509"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fld id="{C1C0E00C-9A5C-4EE9-B221-C925A9A8B761}" type="slidenum">
              <a:rPr lang="de-DE" altLang="de-DE" sz="900" smtClean="0">
                <a:solidFill>
                  <a:srgbClr val="001842"/>
                </a:solidFill>
              </a:rPr>
              <a:pPr eaLnBrk="1" hangingPunct="1">
                <a:spcBef>
                  <a:spcPct val="0"/>
                </a:spcBef>
                <a:buClrTx/>
                <a:buSzTx/>
                <a:buFontTx/>
                <a:buNone/>
              </a:pPr>
              <a:t>19</a:t>
            </a:fld>
            <a:endParaRPr lang="de-DE" altLang="de-DE" sz="900" smtClean="0">
              <a:solidFill>
                <a:srgbClr val="001842"/>
              </a:solidFill>
            </a:endParaRPr>
          </a:p>
        </p:txBody>
      </p:sp>
      <p:sp>
        <p:nvSpPr>
          <p:cNvPr id="2" name="ZoneTexte 1"/>
          <p:cNvSpPr txBox="1">
            <a:spLocks noChangeArrowheads="1"/>
          </p:cNvSpPr>
          <p:nvPr/>
        </p:nvSpPr>
        <p:spPr bwMode="auto">
          <a:xfrm>
            <a:off x="395536" y="1340768"/>
            <a:ext cx="84249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r>
              <a:rPr lang="fr-FR" altLang="fr-FR" sz="1800" i="1" dirty="0"/>
              <a:t>AP 2016-66 </a:t>
            </a:r>
            <a:r>
              <a:rPr lang="fr-FR" altLang="fr-FR" sz="1800" i="1" dirty="0" smtClean="0"/>
              <a:t>modification à la baisse de certaines valeurs limites</a:t>
            </a:r>
            <a:endParaRPr lang="fr-FR" altLang="fr-FR" sz="1800" i="1" dirty="0"/>
          </a:p>
        </p:txBody>
      </p:sp>
      <p:graphicFrame>
        <p:nvGraphicFramePr>
          <p:cNvPr id="4" name="Tableau 3"/>
          <p:cNvGraphicFramePr>
            <a:graphicFrameLocks noGrp="1"/>
          </p:cNvGraphicFramePr>
          <p:nvPr>
            <p:extLst>
              <p:ext uri="{D42A27DB-BD31-4B8C-83A1-F6EECF244321}">
                <p14:modId xmlns:p14="http://schemas.microsoft.com/office/powerpoint/2010/main" val="2311286699"/>
              </p:ext>
            </p:extLst>
          </p:nvPr>
        </p:nvGraphicFramePr>
        <p:xfrm>
          <a:off x="539552" y="2060848"/>
          <a:ext cx="7632846" cy="2664294"/>
        </p:xfrm>
        <a:graphic>
          <a:graphicData uri="http://schemas.openxmlformats.org/drawingml/2006/table">
            <a:tbl>
              <a:tblPr/>
              <a:tblGrid>
                <a:gridCol w="848094"/>
                <a:gridCol w="848094"/>
                <a:gridCol w="848094"/>
                <a:gridCol w="848094"/>
                <a:gridCol w="848094"/>
                <a:gridCol w="848094"/>
                <a:gridCol w="848094"/>
                <a:gridCol w="848094"/>
                <a:gridCol w="848094"/>
              </a:tblGrid>
              <a:tr h="606194">
                <a:tc rowSpan="2">
                  <a:txBody>
                    <a:bodyPr/>
                    <a:lstStyle/>
                    <a:p>
                      <a:pPr algn="ctr" fontAlgn="ctr"/>
                      <a:r>
                        <a:rPr lang="en-US" sz="1100" b="0" i="0" u="none" strike="noStrike">
                          <a:solidFill>
                            <a:srgbClr val="000000"/>
                          </a:solidFill>
                          <a:effectLst/>
                          <a:latin typeface="Calibri"/>
                        </a:rPr>
                        <a:t>Paramètre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100" b="0" i="0" u="none" strike="noStrike">
                          <a:solidFill>
                            <a:srgbClr val="000000"/>
                          </a:solidFill>
                          <a:effectLst/>
                          <a:latin typeface="Calibri"/>
                        </a:rPr>
                        <a:t>Concentration moyenne journalière (mg/L)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100" b="0" i="0" u="none" strike="noStrike">
                          <a:solidFill>
                            <a:srgbClr val="000000"/>
                          </a:solidFill>
                          <a:effectLst/>
                          <a:latin typeface="Calibri"/>
                        </a:rPr>
                        <a:t>Flux maximal journalier (kg/j)</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100" b="0" i="0" u="none" strike="noStrike">
                          <a:solidFill>
                            <a:srgbClr val="000000"/>
                          </a:solidFill>
                          <a:effectLst/>
                          <a:latin typeface="Calibri"/>
                        </a:rPr>
                        <a:t>Concentration moyenne mensuelle (mg/L)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100" b="0" i="0" u="none" strike="noStrike">
                          <a:solidFill>
                            <a:srgbClr val="000000"/>
                          </a:solidFill>
                          <a:effectLst/>
                          <a:latin typeface="Calibri"/>
                        </a:rPr>
                        <a:t>Flux moyen mensuel (kg/j)</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3876">
                <a:tc vMerge="1">
                  <a:txBody>
                    <a:bodyPr/>
                    <a:lstStyle/>
                    <a:p>
                      <a:endParaRPr lang="en-US"/>
                    </a:p>
                  </a:txBody>
                  <a:tcPr/>
                </a:tc>
                <a:tc>
                  <a:txBody>
                    <a:bodyPr/>
                    <a:lstStyle/>
                    <a:p>
                      <a:pPr algn="ctr" fontAlgn="ctr"/>
                      <a:r>
                        <a:rPr lang="en-US" sz="1100" b="0" i="0" u="none" strike="noStrike">
                          <a:solidFill>
                            <a:srgbClr val="000000"/>
                          </a:solidFill>
                          <a:effectLst/>
                          <a:latin typeface="Calibri"/>
                        </a:rPr>
                        <a:t>AP 2010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AP 2016-66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AP 2010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AP 2016-66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AP 2010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AP 2016-66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AP 2010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AP 2016-66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704">
                <a:tc>
                  <a:txBody>
                    <a:bodyPr/>
                    <a:lstStyle/>
                    <a:p>
                      <a:pPr algn="ctr" fontAlgn="ctr"/>
                      <a:r>
                        <a:rPr lang="en-US" sz="1100" b="0" i="0" u="none" strike="noStrike">
                          <a:solidFill>
                            <a:srgbClr val="000000"/>
                          </a:solidFill>
                          <a:effectLst/>
                          <a:latin typeface="Calibri"/>
                        </a:rPr>
                        <a:t>MES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5704">
                <a:tc>
                  <a:txBody>
                    <a:bodyPr/>
                    <a:lstStyle/>
                    <a:p>
                      <a:pPr algn="ctr" fontAlgn="ctr"/>
                      <a:r>
                        <a:rPr lang="en-US" sz="1100" b="0" i="0" u="none" strike="noStrike">
                          <a:solidFill>
                            <a:srgbClr val="000000"/>
                          </a:solidFill>
                          <a:effectLst/>
                          <a:latin typeface="Calibri"/>
                        </a:rPr>
                        <a:t>DBO5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120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704">
                <a:tc>
                  <a:txBody>
                    <a:bodyPr/>
                    <a:lstStyle/>
                    <a:p>
                      <a:pPr algn="ctr" fontAlgn="ctr"/>
                      <a:r>
                        <a:rPr lang="en-US" sz="1100" b="0" i="0" u="none" strike="noStrike">
                          <a:solidFill>
                            <a:srgbClr val="000000"/>
                          </a:solidFill>
                          <a:effectLst/>
                          <a:latin typeface="Calibri"/>
                        </a:rPr>
                        <a:t>DCO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704">
                <a:tc>
                  <a:txBody>
                    <a:bodyPr/>
                    <a:lstStyle/>
                    <a:p>
                      <a:pPr algn="ctr" fontAlgn="ctr"/>
                      <a:r>
                        <a:rPr lang="en-US" sz="1100" b="0" i="0" u="none" strike="noStrike">
                          <a:solidFill>
                            <a:srgbClr val="000000"/>
                          </a:solidFill>
                          <a:effectLst/>
                          <a:latin typeface="Calibri"/>
                        </a:rPr>
                        <a:t>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5704">
                <a:tc>
                  <a:txBody>
                    <a:bodyPr/>
                    <a:lstStyle/>
                    <a:p>
                      <a:pPr algn="ctr" fontAlgn="ctr"/>
                      <a:r>
                        <a:rPr lang="en-US" sz="1100" b="0" i="0" u="none" strike="noStrike">
                          <a:solidFill>
                            <a:srgbClr val="000000"/>
                          </a:solidFill>
                          <a:effectLst/>
                          <a:latin typeface="Calibri"/>
                        </a:rPr>
                        <a:t>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5704">
                <a:tc>
                  <a:txBody>
                    <a:bodyPr/>
                    <a:lstStyle/>
                    <a:p>
                      <a:pPr algn="ctr" fontAlgn="ctr"/>
                      <a:r>
                        <a:rPr lang="en-US" sz="1100" b="0" i="0" u="none" strike="noStrike">
                          <a:solidFill>
                            <a:srgbClr val="000000"/>
                          </a:solidFill>
                          <a:effectLst/>
                          <a:latin typeface="Calibri"/>
                        </a:rPr>
                        <a:t>HC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effectLst/>
                          <a:latin typeface="Calibri"/>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dirty="0">
                          <a:solidFill>
                            <a:srgbClr val="000000"/>
                          </a:solidFill>
                          <a:effectLst/>
                          <a:latin typeface="Calibri"/>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ZoneTexte 4"/>
          <p:cNvSpPr txBox="1"/>
          <p:nvPr/>
        </p:nvSpPr>
        <p:spPr>
          <a:xfrm>
            <a:off x="899592" y="5229200"/>
            <a:ext cx="7056784" cy="369332"/>
          </a:xfrm>
          <a:prstGeom prst="rect">
            <a:avLst/>
          </a:prstGeom>
          <a:noFill/>
        </p:spPr>
        <p:txBody>
          <a:bodyPr wrap="square" rtlCol="0">
            <a:spAutoFit/>
          </a:bodyPr>
          <a:lstStyle/>
          <a:p>
            <a:r>
              <a:rPr lang="fr-FR" dirty="0" smtClean="0"/>
              <a:t>Toutes les limites sont respectées malgré les diminutions</a:t>
            </a:r>
            <a:endParaRPr lang="en-US" dirty="0"/>
          </a:p>
        </p:txBody>
      </p:sp>
    </p:spTree>
    <p:extLst>
      <p:ext uri="{BB962C8B-B14F-4D97-AF65-F5344CB8AC3E}">
        <p14:creationId xmlns:p14="http://schemas.microsoft.com/office/powerpoint/2010/main" val="249287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fr-FR" altLang="fr-FR" b="1" dirty="0" smtClean="0"/>
              <a:t>ORDRE DU JOUR</a:t>
            </a:r>
            <a:endParaRPr lang="fr-FR" b="1" dirty="0"/>
          </a:p>
        </p:txBody>
      </p:sp>
      <p:sp>
        <p:nvSpPr>
          <p:cNvPr id="4" name="Espace réservé du pied de page 3"/>
          <p:cNvSpPr>
            <a:spLocks noGrp="1"/>
          </p:cNvSpPr>
          <p:nvPr>
            <p:ph type="ftr" sz="quarter" idx="11"/>
          </p:nvPr>
        </p:nvSpPr>
        <p:spPr/>
        <p:txBody>
          <a:bodyPr/>
          <a:lstStyle/>
          <a:p>
            <a:pPr>
              <a:defRPr/>
            </a:pPr>
            <a:r>
              <a:rPr lang="de-DE" dirty="0" err="1" smtClean="0"/>
              <a:t>Bilan</a:t>
            </a:r>
            <a:r>
              <a:rPr lang="de-DE" dirty="0" smtClean="0"/>
              <a:t> SGS 2015</a:t>
            </a:r>
            <a:endParaRPr lang="de-DE" dirty="0"/>
          </a:p>
        </p:txBody>
      </p:sp>
      <p:sp>
        <p:nvSpPr>
          <p:cNvPr id="5" name="Espace réservé du numéro de diapositive 4"/>
          <p:cNvSpPr>
            <a:spLocks noGrp="1"/>
          </p:cNvSpPr>
          <p:nvPr>
            <p:ph type="sldNum" sz="quarter" idx="12"/>
          </p:nvPr>
        </p:nvSpPr>
        <p:spPr/>
        <p:txBody>
          <a:bodyPr/>
          <a:lstStyle/>
          <a:p>
            <a:fld id="{4EEE6091-357B-4A14-B28A-D176D2C28F5C}" type="slidenum">
              <a:rPr lang="de-DE" altLang="de-DE" smtClean="0"/>
              <a:pPr/>
              <a:t>2</a:t>
            </a:fld>
            <a:endParaRPr lang="de-DE" altLang="de-DE"/>
          </a:p>
        </p:txBody>
      </p:sp>
      <p:sp>
        <p:nvSpPr>
          <p:cNvPr id="7" name="ZoneTexte 6"/>
          <p:cNvSpPr txBox="1"/>
          <p:nvPr/>
        </p:nvSpPr>
        <p:spPr>
          <a:xfrm>
            <a:off x="433205" y="1124744"/>
            <a:ext cx="8424863" cy="4278094"/>
          </a:xfrm>
          <a:prstGeom prst="rect">
            <a:avLst/>
          </a:prstGeom>
          <a:noFill/>
        </p:spPr>
        <p:txBody>
          <a:bodyPr>
            <a:spAutoFit/>
          </a:bodyPr>
          <a:lstStyle/>
          <a:p>
            <a:pPr>
              <a:defRPr/>
            </a:pPr>
            <a:endParaRPr lang="en-GB" sz="2000" b="1" dirty="0" smtClean="0"/>
          </a:p>
          <a:p>
            <a:pPr>
              <a:defRPr/>
            </a:pPr>
            <a:r>
              <a:rPr lang="en-GB" sz="2800" b="1" dirty="0" smtClean="0">
                <a:solidFill>
                  <a:schemeClr val="tx2">
                    <a:lumMod val="75000"/>
                    <a:lumOff val="25000"/>
                  </a:schemeClr>
                </a:solidFill>
              </a:rPr>
              <a:t>BILAN SGS </a:t>
            </a:r>
          </a:p>
          <a:p>
            <a:pPr>
              <a:defRPr/>
            </a:pPr>
            <a:endParaRPr lang="en-GB" sz="2800" b="1" dirty="0">
              <a:solidFill>
                <a:schemeClr val="tx2">
                  <a:lumMod val="75000"/>
                  <a:lumOff val="25000"/>
                </a:schemeClr>
              </a:solidFill>
            </a:endParaRPr>
          </a:p>
          <a:p>
            <a:pPr>
              <a:defRPr/>
            </a:pPr>
            <a:r>
              <a:rPr lang="en-GB" sz="2800" b="1" dirty="0" smtClean="0">
                <a:solidFill>
                  <a:schemeClr val="tx2">
                    <a:lumMod val="75000"/>
                    <a:lumOff val="25000"/>
                  </a:schemeClr>
                </a:solidFill>
              </a:rPr>
              <a:t>INCIDENTS ACCIDENTS</a:t>
            </a:r>
          </a:p>
          <a:p>
            <a:pPr>
              <a:defRPr/>
            </a:pPr>
            <a:endParaRPr lang="en-GB" sz="2800" b="1" dirty="0" smtClean="0">
              <a:solidFill>
                <a:schemeClr val="tx2">
                  <a:lumMod val="75000"/>
                  <a:lumOff val="25000"/>
                </a:schemeClr>
              </a:solidFill>
            </a:endParaRPr>
          </a:p>
          <a:p>
            <a:pPr>
              <a:defRPr/>
            </a:pPr>
            <a:r>
              <a:rPr lang="en-GB" sz="2800" b="1" dirty="0">
                <a:solidFill>
                  <a:schemeClr val="tx2">
                    <a:lumMod val="75000"/>
                    <a:lumOff val="25000"/>
                  </a:schemeClr>
                </a:solidFill>
              </a:rPr>
              <a:t>ACTIONS DE PREVENTION DES RISQUES</a:t>
            </a:r>
          </a:p>
          <a:p>
            <a:pPr>
              <a:defRPr/>
            </a:pPr>
            <a:endParaRPr lang="en-GB" sz="2800" b="1" dirty="0">
              <a:solidFill>
                <a:schemeClr val="tx2">
                  <a:lumMod val="75000"/>
                  <a:lumOff val="25000"/>
                </a:schemeClr>
              </a:solidFill>
            </a:endParaRPr>
          </a:p>
          <a:p>
            <a:pPr>
              <a:defRPr/>
            </a:pPr>
            <a:r>
              <a:rPr lang="en-GB" sz="2800" b="1" dirty="0" smtClean="0">
                <a:solidFill>
                  <a:schemeClr val="tx2">
                    <a:lumMod val="75000"/>
                    <a:lumOff val="25000"/>
                  </a:schemeClr>
                </a:solidFill>
              </a:rPr>
              <a:t>PROGRAMME DE PREVENTION 2017</a:t>
            </a:r>
          </a:p>
          <a:p>
            <a:pPr>
              <a:defRPr/>
            </a:pPr>
            <a:endParaRPr lang="en-GB" sz="2800" b="1" dirty="0">
              <a:solidFill>
                <a:schemeClr val="tx2">
                  <a:lumMod val="75000"/>
                  <a:lumOff val="25000"/>
                </a:schemeClr>
              </a:solidFill>
            </a:endParaRPr>
          </a:p>
          <a:p>
            <a:pPr>
              <a:defRPr/>
            </a:pPr>
            <a:r>
              <a:rPr lang="en-GB" sz="2800" b="1" dirty="0" smtClean="0">
                <a:solidFill>
                  <a:schemeClr val="tx2">
                    <a:lumMod val="75000"/>
                    <a:lumOff val="25000"/>
                  </a:schemeClr>
                </a:solidFill>
              </a:rPr>
              <a:t>PROTECTION DE L’ENVIRONNEMENT</a:t>
            </a:r>
            <a:endParaRPr lang="en-GB" sz="2800" b="1" dirty="0">
              <a:solidFill>
                <a:schemeClr val="tx2">
                  <a:lumMod val="75000"/>
                  <a:lumOff val="25000"/>
                </a:schemeClr>
              </a:solidFill>
            </a:endParaRPr>
          </a:p>
        </p:txBody>
      </p:sp>
      <p:sp>
        <p:nvSpPr>
          <p:cNvPr id="9" name="Datumsplatzhalter 2"/>
          <p:cNvSpPr>
            <a:spLocks noGrp="1"/>
          </p:cNvSpPr>
          <p:nvPr>
            <p:ph type="dt" sz="quarter" idx="10"/>
          </p:nvPr>
        </p:nvSpPr>
        <p:spPr bwMode="auto">
          <a:xfrm>
            <a:off x="7956550" y="6456065"/>
            <a:ext cx="792163" cy="141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de-DE" altLang="de-DE" sz="900" dirty="0" smtClean="0">
                <a:solidFill>
                  <a:schemeClr val="tx2"/>
                </a:solidFill>
              </a:rPr>
              <a:t>02/03/2016</a:t>
            </a:r>
          </a:p>
        </p:txBody>
      </p:sp>
    </p:spTree>
    <p:extLst>
      <p:ext uri="{BB962C8B-B14F-4D97-AF65-F5344CB8AC3E}">
        <p14:creationId xmlns:p14="http://schemas.microsoft.com/office/powerpoint/2010/main" val="1251641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323850" y="115888"/>
            <a:ext cx="8424863" cy="787400"/>
          </a:xfrm>
          <a:ln/>
        </p:spPr>
        <p:txBody>
          <a:bodyPr/>
          <a:lstStyle/>
          <a:p>
            <a:pPr eaLnBrk="1" hangingPunct="1"/>
            <a:r>
              <a:rPr lang="en-US" altLang="fr-FR" smtClean="0">
                <a:latin typeface="Arial" charset="0"/>
                <a:cs typeface="Arial" charset="0"/>
              </a:rPr>
              <a:t>Rejets Aqueux</a:t>
            </a:r>
          </a:p>
        </p:txBody>
      </p:sp>
      <p:sp>
        <p:nvSpPr>
          <p:cNvPr id="20483"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fld id="{97AA24D9-E606-4DA7-811F-6C28A33F1084}" type="datetime1">
              <a:rPr lang="de-DE" altLang="de-DE" sz="900" smtClean="0">
                <a:solidFill>
                  <a:srgbClr val="001842"/>
                </a:solidFill>
              </a:rPr>
              <a:pPr eaLnBrk="1" fontAlgn="base" hangingPunct="1">
                <a:spcBef>
                  <a:spcPct val="0"/>
                </a:spcBef>
                <a:spcAft>
                  <a:spcPct val="0"/>
                </a:spcAft>
                <a:buClrTx/>
                <a:buSzTx/>
                <a:buFontTx/>
                <a:buNone/>
              </a:pPr>
              <a:t>17.03.2017</a:t>
            </a:fld>
            <a:endParaRPr lang="de-DE" altLang="de-DE" sz="900" smtClean="0">
              <a:solidFill>
                <a:srgbClr val="001842"/>
              </a:solidFill>
            </a:endParaRPr>
          </a:p>
        </p:txBody>
      </p:sp>
      <p:sp>
        <p:nvSpPr>
          <p:cNvPr id="20484"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de-DE" altLang="de-DE" sz="900" smtClean="0">
              <a:solidFill>
                <a:srgbClr val="001842"/>
              </a:solidFill>
            </a:endParaRPr>
          </a:p>
        </p:txBody>
      </p:sp>
      <p:sp>
        <p:nvSpPr>
          <p:cNvPr id="2048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fld id="{E6C0EAA7-4ECC-4656-A3A6-E74E4B883854}" type="slidenum">
              <a:rPr lang="de-DE" altLang="de-DE" sz="900" smtClean="0">
                <a:solidFill>
                  <a:srgbClr val="001842"/>
                </a:solidFill>
              </a:rPr>
              <a:pPr eaLnBrk="1" hangingPunct="1">
                <a:spcBef>
                  <a:spcPct val="0"/>
                </a:spcBef>
                <a:buClrTx/>
                <a:buSzTx/>
                <a:buFontTx/>
                <a:buNone/>
              </a:pPr>
              <a:t>20</a:t>
            </a:fld>
            <a:endParaRPr lang="de-DE" altLang="de-DE" sz="900" smtClean="0">
              <a:solidFill>
                <a:srgbClr val="001842"/>
              </a:solidFill>
            </a:endParaRPr>
          </a:p>
        </p:txBody>
      </p:sp>
      <p:graphicFrame>
        <p:nvGraphicFramePr>
          <p:cNvPr id="20486" name="Espace réservé du contenu 7"/>
          <p:cNvGraphicFramePr>
            <a:graphicFrameLocks noGrp="1"/>
          </p:cNvGraphicFramePr>
          <p:nvPr>
            <p:ph idx="1"/>
          </p:nvPr>
        </p:nvGraphicFramePr>
        <p:xfrm>
          <a:off x="273050" y="1146175"/>
          <a:ext cx="8526463" cy="5141913"/>
        </p:xfrm>
        <a:graphic>
          <a:graphicData uri="http://schemas.openxmlformats.org/presentationml/2006/ole">
            <mc:AlternateContent xmlns:mc="http://schemas.openxmlformats.org/markup-compatibility/2006">
              <mc:Choice xmlns:v="urn:schemas-microsoft-com:vml" Requires="v">
                <p:oleObj spid="_x0000_s8194" r:id="rId4" imgW="8522947" imgH="5145470" progId="Excel.Chart.8">
                  <p:embed/>
                </p:oleObj>
              </mc:Choice>
              <mc:Fallback>
                <p:oleObj r:id="rId4" imgW="8522947" imgH="5145470"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146175"/>
                        <a:ext cx="852646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06422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2"/>
          <p:cNvSpPr>
            <a:spLocks noGrp="1"/>
          </p:cNvSpPr>
          <p:nvPr>
            <p:ph type="title"/>
          </p:nvPr>
        </p:nvSpPr>
        <p:spPr>
          <a:xfrm>
            <a:off x="323850" y="115888"/>
            <a:ext cx="8424863" cy="787400"/>
          </a:xfrm>
          <a:ln/>
        </p:spPr>
        <p:txBody>
          <a:bodyPr/>
          <a:lstStyle/>
          <a:p>
            <a:pPr eaLnBrk="1" hangingPunct="1"/>
            <a:r>
              <a:rPr lang="fr-FR" altLang="fr-FR" smtClean="0">
                <a:latin typeface="Arial" charset="0"/>
                <a:cs typeface="Arial" charset="0"/>
              </a:rPr>
              <a:t>Rejets Atmosphériques (COV)</a:t>
            </a:r>
          </a:p>
        </p:txBody>
      </p:sp>
      <p:sp>
        <p:nvSpPr>
          <p:cNvPr id="2253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fld id="{480253DE-24B7-4795-B88D-4C6985BDBED8}" type="datetime1">
              <a:rPr lang="de-DE" altLang="fr-FR" sz="900" smtClean="0">
                <a:solidFill>
                  <a:srgbClr val="001842"/>
                </a:solidFill>
              </a:rPr>
              <a:pPr eaLnBrk="1" fontAlgn="base" hangingPunct="1">
                <a:spcBef>
                  <a:spcPct val="0"/>
                </a:spcBef>
                <a:spcAft>
                  <a:spcPct val="0"/>
                </a:spcAft>
                <a:buClrTx/>
                <a:buSzTx/>
                <a:buFontTx/>
                <a:buNone/>
              </a:pPr>
              <a:t>17.03.2017</a:t>
            </a:fld>
            <a:endParaRPr lang="de-DE" altLang="fr-FR" sz="900" smtClean="0">
              <a:solidFill>
                <a:srgbClr val="001842"/>
              </a:solidFill>
            </a:endParaRPr>
          </a:p>
        </p:txBody>
      </p:sp>
      <p:sp>
        <p:nvSpPr>
          <p:cNvPr id="2253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fr-FR" altLang="fr-FR" sz="900" smtClean="0">
              <a:solidFill>
                <a:srgbClr val="001842"/>
              </a:solidFill>
            </a:endParaRPr>
          </a:p>
        </p:txBody>
      </p:sp>
      <p:sp>
        <p:nvSpPr>
          <p:cNvPr id="22533"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fld id="{C032FEE2-C144-4AE5-9223-96C1DD01634A}" type="slidenum">
              <a:rPr lang="de-DE" altLang="de-DE" sz="900" smtClean="0">
                <a:solidFill>
                  <a:srgbClr val="001842"/>
                </a:solidFill>
              </a:rPr>
              <a:pPr eaLnBrk="1" hangingPunct="1">
                <a:spcBef>
                  <a:spcPct val="0"/>
                </a:spcBef>
                <a:buClrTx/>
                <a:buSzTx/>
                <a:buFontTx/>
                <a:buNone/>
              </a:pPr>
              <a:t>21</a:t>
            </a:fld>
            <a:endParaRPr lang="de-DE" altLang="de-DE" sz="900" smtClean="0">
              <a:solidFill>
                <a:srgbClr val="001842"/>
              </a:solidFill>
            </a:endParaRPr>
          </a:p>
        </p:txBody>
      </p:sp>
      <p:sp>
        <p:nvSpPr>
          <p:cNvPr id="22534" name="Text Box 3"/>
          <p:cNvSpPr>
            <a:spLocks noGrp="1" noChangeArrowheads="1"/>
          </p:cNvSpPr>
          <p:nvPr>
            <p:ph idx="1"/>
          </p:nvPr>
        </p:nvSpPr>
        <p:spPr>
          <a:xfrm>
            <a:off x="323850" y="1196975"/>
            <a:ext cx="8424863" cy="375487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indent="0" eaLnBrk="1" hangingPunct="1">
              <a:spcBef>
                <a:spcPct val="50000"/>
              </a:spcBef>
              <a:buClrTx/>
              <a:buSzTx/>
              <a:buNone/>
            </a:pPr>
            <a:endParaRPr lang="fr-FR" altLang="fr-FR" dirty="0" smtClean="0">
              <a:latin typeface="Arial" charset="0"/>
              <a:cs typeface="Arial" charset="0"/>
            </a:endParaRPr>
          </a:p>
          <a:p>
            <a:pPr marL="0" indent="0" eaLnBrk="1" hangingPunct="1">
              <a:spcBef>
                <a:spcPct val="50000"/>
              </a:spcBef>
              <a:buClrTx/>
              <a:buSzTx/>
              <a:buNone/>
            </a:pPr>
            <a:r>
              <a:rPr lang="fr-FR" altLang="fr-FR" dirty="0" smtClean="0">
                <a:latin typeface="Arial" charset="0"/>
                <a:cs typeface="Arial" charset="0"/>
              </a:rPr>
              <a:t>COV </a:t>
            </a:r>
          </a:p>
          <a:p>
            <a:pPr eaLnBrk="1" hangingPunct="1">
              <a:spcBef>
                <a:spcPct val="50000"/>
              </a:spcBef>
              <a:buClrTx/>
              <a:buSzTx/>
              <a:buFontTx/>
              <a:buChar char="•"/>
            </a:pPr>
            <a:r>
              <a:rPr lang="fr-FR" altLang="fr-FR" b="1" dirty="0" smtClean="0">
                <a:latin typeface="Arial" charset="0"/>
                <a:cs typeface="Arial" charset="0"/>
              </a:rPr>
              <a:t>Rejets canalisés </a:t>
            </a:r>
            <a:r>
              <a:rPr lang="fr-FR" altLang="fr-FR" dirty="0" smtClean="0">
                <a:latin typeface="Arial" charset="0"/>
                <a:cs typeface="Arial" charset="0"/>
              </a:rPr>
              <a:t>en COV pour l’atelier de fabrication de polystyrène expansible </a:t>
            </a:r>
          </a:p>
          <a:p>
            <a:pPr marL="0" indent="0" eaLnBrk="1" hangingPunct="1">
              <a:spcBef>
                <a:spcPct val="50000"/>
              </a:spcBef>
              <a:buClrTx/>
              <a:buSzTx/>
              <a:buNone/>
            </a:pPr>
            <a:r>
              <a:rPr lang="fr-FR" altLang="fr-FR" dirty="0" smtClean="0">
                <a:latin typeface="Arial" charset="0"/>
                <a:cs typeface="Arial" charset="0"/>
              </a:rPr>
              <a:t>   seuil réglementaire : 0,7 kg/t de produit fini</a:t>
            </a:r>
          </a:p>
          <a:p>
            <a:pPr marL="0" indent="0" eaLnBrk="1" hangingPunct="1">
              <a:spcBef>
                <a:spcPct val="50000"/>
              </a:spcBef>
              <a:buClrTx/>
              <a:buSzTx/>
              <a:buNone/>
            </a:pPr>
            <a:r>
              <a:rPr lang="fr-FR" altLang="fr-FR" dirty="0">
                <a:latin typeface="Arial" charset="0"/>
                <a:cs typeface="Arial" charset="0"/>
              </a:rPr>
              <a:t> </a:t>
            </a:r>
            <a:r>
              <a:rPr lang="fr-FR" altLang="fr-FR" dirty="0" smtClean="0">
                <a:latin typeface="Arial" charset="0"/>
                <a:cs typeface="Arial" charset="0"/>
              </a:rPr>
              <a:t>   Résultat du bilan  : </a:t>
            </a:r>
            <a:r>
              <a:rPr lang="fr-FR" altLang="fr-FR" dirty="0" smtClean="0">
                <a:solidFill>
                  <a:schemeClr val="bg2"/>
                </a:solidFill>
                <a:latin typeface="Arial" charset="0"/>
                <a:cs typeface="Arial" charset="0"/>
              </a:rPr>
              <a:t>0,30 kg/t </a:t>
            </a:r>
            <a:r>
              <a:rPr lang="fr-FR" altLang="fr-FR" dirty="0" smtClean="0">
                <a:latin typeface="Arial" charset="0"/>
                <a:cs typeface="Arial" charset="0"/>
              </a:rPr>
              <a:t>de produit fini</a:t>
            </a:r>
          </a:p>
          <a:p>
            <a:pPr marL="0" indent="0" eaLnBrk="1" hangingPunct="1">
              <a:spcBef>
                <a:spcPct val="50000"/>
              </a:spcBef>
              <a:buClrTx/>
              <a:buSzTx/>
              <a:buNone/>
            </a:pPr>
            <a:r>
              <a:rPr lang="fr-FR" altLang="fr-FR" dirty="0" smtClean="0">
                <a:latin typeface="Arial" charset="0"/>
                <a:cs typeface="Arial" charset="0"/>
              </a:rPr>
              <a:t>	</a:t>
            </a:r>
            <a:endParaRPr lang="fr-FR" altLang="fr-FR" dirty="0">
              <a:latin typeface="Arial" charset="0"/>
              <a:cs typeface="Arial" charset="0"/>
            </a:endParaRPr>
          </a:p>
          <a:p>
            <a:pPr eaLnBrk="1" hangingPunct="1">
              <a:spcBef>
                <a:spcPct val="50000"/>
              </a:spcBef>
              <a:buClrTx/>
              <a:buSzTx/>
              <a:buFontTx/>
              <a:buChar char="•"/>
            </a:pPr>
            <a:r>
              <a:rPr lang="fr-FR" altLang="fr-FR" b="1" dirty="0" smtClean="0">
                <a:latin typeface="Arial" charset="0"/>
                <a:cs typeface="Arial" charset="0"/>
              </a:rPr>
              <a:t>Diffus site</a:t>
            </a:r>
            <a:r>
              <a:rPr lang="fr-FR" altLang="fr-FR" dirty="0" smtClean="0">
                <a:latin typeface="Arial" charset="0"/>
                <a:cs typeface="Arial" charset="0"/>
              </a:rPr>
              <a:t>: </a:t>
            </a:r>
            <a:r>
              <a:rPr lang="fr-FR" altLang="fr-FR" dirty="0" smtClean="0">
                <a:solidFill>
                  <a:schemeClr val="bg2"/>
                </a:solidFill>
                <a:latin typeface="Arial" charset="0"/>
                <a:cs typeface="Arial" charset="0"/>
              </a:rPr>
              <a:t>13,26</a:t>
            </a:r>
            <a:r>
              <a:rPr lang="fr-FR" altLang="fr-FR" dirty="0" smtClean="0">
                <a:latin typeface="Arial" charset="0"/>
                <a:cs typeface="Arial" charset="0"/>
              </a:rPr>
              <a:t> tonnes pour une limite à 37 t par an</a:t>
            </a:r>
          </a:p>
          <a:p>
            <a:pPr lvl="2" eaLnBrk="1" hangingPunct="1">
              <a:spcBef>
                <a:spcPct val="50000"/>
              </a:spcBef>
              <a:buClrTx/>
              <a:buFontTx/>
              <a:buChar char="•"/>
            </a:pPr>
            <a:endParaRPr lang="fr-FR" altLang="fr-FR" dirty="0" smtClean="0">
              <a:latin typeface="Arial" charset="0"/>
              <a:cs typeface="Arial" charset="0"/>
            </a:endParaRPr>
          </a:p>
        </p:txBody>
      </p:sp>
    </p:spTree>
    <p:extLst>
      <p:ext uri="{BB962C8B-B14F-4D97-AF65-F5344CB8AC3E}">
        <p14:creationId xmlns:p14="http://schemas.microsoft.com/office/powerpoint/2010/main" val="391049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1"/>
          <p:cNvSpPr>
            <a:spLocks noGrp="1"/>
          </p:cNvSpPr>
          <p:nvPr>
            <p:ph idx="1"/>
          </p:nvPr>
        </p:nvSpPr>
        <p:spPr>
          <a:xfrm>
            <a:off x="323850" y="1196975"/>
            <a:ext cx="8424863" cy="5040313"/>
          </a:xfrm>
        </p:spPr>
        <p:txBody>
          <a:bodyPr/>
          <a:lstStyle/>
          <a:p>
            <a:pPr eaLnBrk="1" hangingPunct="1">
              <a:lnSpc>
                <a:spcPct val="90000"/>
              </a:lnSpc>
            </a:pPr>
            <a:r>
              <a:rPr lang="fr-FR" altLang="fr-FR" dirty="0" smtClean="0">
                <a:latin typeface="Arial" charset="0"/>
                <a:cs typeface="Arial" charset="0"/>
              </a:rPr>
              <a:t>Chaudières fonctionnant au Gaz et monomère récupéré</a:t>
            </a:r>
          </a:p>
          <a:p>
            <a:pPr lvl="1" eaLnBrk="1" hangingPunct="1">
              <a:lnSpc>
                <a:spcPct val="90000"/>
              </a:lnSpc>
            </a:pPr>
            <a:r>
              <a:rPr lang="fr-FR" altLang="fr-FR" dirty="0" smtClean="0">
                <a:latin typeface="Arial" charset="0"/>
                <a:cs typeface="Arial" charset="0"/>
              </a:rPr>
              <a:t>Contrôles SOCOTEC des émissions </a:t>
            </a:r>
          </a:p>
          <a:p>
            <a:pPr lvl="1" eaLnBrk="1" hangingPunct="1">
              <a:lnSpc>
                <a:spcPct val="90000"/>
              </a:lnSpc>
            </a:pPr>
            <a:r>
              <a:rPr lang="fr-FR" altLang="fr-FR" dirty="0" smtClean="0">
                <a:latin typeface="Arial" charset="0"/>
                <a:cs typeface="Arial" charset="0"/>
              </a:rPr>
              <a:t>Ex : oxyde d’azote , Poussières, métaux…..</a:t>
            </a:r>
            <a:endParaRPr lang="fr-FR" altLang="fr-FR" dirty="0">
              <a:latin typeface="Arial" charset="0"/>
              <a:cs typeface="Arial" charset="0"/>
            </a:endParaRPr>
          </a:p>
          <a:p>
            <a:pPr marL="182563" lvl="1" indent="0" eaLnBrk="1" hangingPunct="1">
              <a:lnSpc>
                <a:spcPct val="90000"/>
              </a:lnSpc>
              <a:buNone/>
            </a:pPr>
            <a:endParaRPr lang="fr-FR" altLang="fr-FR" dirty="0" smtClean="0">
              <a:latin typeface="Arial" charset="0"/>
              <a:cs typeface="Arial" charset="0"/>
            </a:endParaRPr>
          </a:p>
          <a:p>
            <a:pPr marL="182563" lvl="1" indent="0" eaLnBrk="1" hangingPunct="1">
              <a:lnSpc>
                <a:spcPct val="90000"/>
              </a:lnSpc>
              <a:buNone/>
            </a:pPr>
            <a:r>
              <a:rPr lang="fr-FR" altLang="fr-FR" dirty="0" smtClean="0">
                <a:solidFill>
                  <a:schemeClr val="bg2"/>
                </a:solidFill>
                <a:latin typeface="Arial" charset="0"/>
                <a:cs typeface="Arial" charset="0"/>
              </a:rPr>
              <a:t>Résultats satisfaisants</a:t>
            </a:r>
            <a:endParaRPr lang="fr-FR" altLang="fr-FR" b="1" dirty="0" smtClean="0">
              <a:latin typeface="Arial" charset="0"/>
              <a:cs typeface="Arial" charset="0"/>
            </a:endParaRPr>
          </a:p>
          <a:p>
            <a:pPr lvl="1" eaLnBrk="1" hangingPunct="1">
              <a:lnSpc>
                <a:spcPct val="90000"/>
              </a:lnSpc>
            </a:pPr>
            <a:endParaRPr lang="fr-FR" altLang="fr-FR" dirty="0" smtClean="0">
              <a:latin typeface="Arial" charset="0"/>
              <a:cs typeface="Arial" charset="0"/>
            </a:endParaRPr>
          </a:p>
          <a:p>
            <a:pPr eaLnBrk="1" hangingPunct="1">
              <a:lnSpc>
                <a:spcPct val="90000"/>
              </a:lnSpc>
            </a:pPr>
            <a:r>
              <a:rPr lang="fr-FR" altLang="fr-FR" dirty="0" err="1" smtClean="0">
                <a:latin typeface="Arial" charset="0"/>
                <a:cs typeface="Arial" charset="0"/>
              </a:rPr>
              <a:t>Légionella</a:t>
            </a:r>
            <a:endParaRPr lang="fr-FR" altLang="fr-FR" dirty="0" smtClean="0">
              <a:latin typeface="Arial" charset="0"/>
              <a:cs typeface="Arial" charset="0"/>
            </a:endParaRPr>
          </a:p>
          <a:p>
            <a:pPr lvl="1" eaLnBrk="1" hangingPunct="1">
              <a:lnSpc>
                <a:spcPct val="90000"/>
              </a:lnSpc>
            </a:pPr>
            <a:r>
              <a:rPr lang="fr-FR" altLang="fr-FR" dirty="0" smtClean="0">
                <a:latin typeface="Arial" charset="0"/>
                <a:cs typeface="Arial" charset="0"/>
              </a:rPr>
              <a:t>TAR: un cas de dépassement </a:t>
            </a:r>
            <a:r>
              <a:rPr lang="fr-FR" altLang="fr-FR" dirty="0" err="1" smtClean="0">
                <a:latin typeface="Arial" charset="0"/>
                <a:cs typeface="Arial" charset="0"/>
              </a:rPr>
              <a:t>légionella</a:t>
            </a:r>
            <a:r>
              <a:rPr lang="fr-FR" altLang="fr-FR" dirty="0" smtClean="0">
                <a:latin typeface="Arial" charset="0"/>
                <a:cs typeface="Arial" charset="0"/>
              </a:rPr>
              <a:t> sur la tour 130 ( tour de refroidissement de l’eau </a:t>
            </a:r>
            <a:r>
              <a:rPr lang="fr-FR" altLang="fr-FR" dirty="0" err="1" smtClean="0">
                <a:latin typeface="Arial" charset="0"/>
                <a:cs typeface="Arial" charset="0"/>
              </a:rPr>
              <a:t>process</a:t>
            </a:r>
            <a:r>
              <a:rPr lang="fr-FR" altLang="fr-FR" dirty="0" smtClean="0">
                <a:latin typeface="Arial" charset="0"/>
                <a:cs typeface="Arial" charset="0"/>
              </a:rPr>
              <a:t>)</a:t>
            </a:r>
          </a:p>
          <a:p>
            <a:pPr lvl="1" eaLnBrk="1" hangingPunct="1">
              <a:lnSpc>
                <a:spcPct val="90000"/>
              </a:lnSpc>
            </a:pPr>
            <a:r>
              <a:rPr lang="fr-FR" altLang="fr-FR" dirty="0" smtClean="0">
                <a:latin typeface="Arial" charset="0"/>
                <a:cs typeface="Arial" charset="0"/>
              </a:rPr>
              <a:t>Seuil 1000 UFC/l</a:t>
            </a:r>
          </a:p>
          <a:p>
            <a:pPr lvl="1" eaLnBrk="1" hangingPunct="1">
              <a:lnSpc>
                <a:spcPct val="90000"/>
              </a:lnSpc>
            </a:pPr>
            <a:r>
              <a:rPr lang="fr-FR" altLang="fr-FR" dirty="0" smtClean="0">
                <a:solidFill>
                  <a:srgbClr val="FF0000"/>
                </a:solidFill>
                <a:latin typeface="Arial" charset="0"/>
                <a:cs typeface="Arial" charset="0"/>
              </a:rPr>
              <a:t>Résultat mesuré 1100 UFC/l</a:t>
            </a:r>
            <a:endParaRPr lang="fr-FR" altLang="fr-FR" dirty="0">
              <a:solidFill>
                <a:srgbClr val="FF0000"/>
              </a:solidFill>
              <a:latin typeface="Arial" charset="0"/>
              <a:cs typeface="Arial" charset="0"/>
            </a:endParaRPr>
          </a:p>
          <a:p>
            <a:pPr lvl="1" eaLnBrk="1" hangingPunct="1">
              <a:lnSpc>
                <a:spcPct val="90000"/>
              </a:lnSpc>
            </a:pPr>
            <a:r>
              <a:rPr lang="fr-FR" altLang="fr-FR" dirty="0" smtClean="0">
                <a:solidFill>
                  <a:srgbClr val="FF0000"/>
                </a:solidFill>
                <a:latin typeface="Arial" charset="0"/>
                <a:cs typeface="Arial" charset="0"/>
              </a:rPr>
              <a:t>Action : Traitement chimique </a:t>
            </a:r>
          </a:p>
          <a:p>
            <a:pPr marL="357187" lvl="2" indent="0" eaLnBrk="1" hangingPunct="1">
              <a:lnSpc>
                <a:spcPct val="90000"/>
              </a:lnSpc>
              <a:buNone/>
            </a:pPr>
            <a:r>
              <a:rPr lang="fr-FR" altLang="fr-FR" dirty="0" smtClean="0">
                <a:solidFill>
                  <a:schemeClr val="bg2"/>
                </a:solidFill>
                <a:latin typeface="Arial" charset="0"/>
                <a:cs typeface="Arial" charset="0"/>
              </a:rPr>
              <a:t>Deuxième contrôle résultat satisfaisant</a:t>
            </a:r>
            <a:endParaRPr lang="fr-FR" altLang="fr-FR" sz="1400" dirty="0" smtClean="0">
              <a:solidFill>
                <a:schemeClr val="bg2"/>
              </a:solidFill>
              <a:latin typeface="Arial" charset="0"/>
              <a:cs typeface="Arial" charset="0"/>
            </a:endParaRPr>
          </a:p>
          <a:p>
            <a:pPr marL="182563" lvl="1" indent="0" eaLnBrk="1" hangingPunct="1">
              <a:lnSpc>
                <a:spcPct val="90000"/>
              </a:lnSpc>
              <a:buNone/>
            </a:pPr>
            <a:endParaRPr lang="fr-FR" altLang="fr-FR" dirty="0" smtClean="0">
              <a:latin typeface="Arial" charset="0"/>
              <a:cs typeface="Arial" charset="0"/>
            </a:endParaRPr>
          </a:p>
        </p:txBody>
      </p:sp>
      <p:sp>
        <p:nvSpPr>
          <p:cNvPr id="24579" name="Titre 2"/>
          <p:cNvSpPr>
            <a:spLocks noGrp="1"/>
          </p:cNvSpPr>
          <p:nvPr>
            <p:ph type="title"/>
          </p:nvPr>
        </p:nvSpPr>
        <p:spPr>
          <a:xfrm>
            <a:off x="323850" y="115888"/>
            <a:ext cx="8424863" cy="787400"/>
          </a:xfrm>
          <a:ln/>
        </p:spPr>
        <p:txBody>
          <a:bodyPr/>
          <a:lstStyle/>
          <a:p>
            <a:pPr eaLnBrk="1" hangingPunct="1"/>
            <a:r>
              <a:rPr lang="fr-FR" altLang="fr-FR" smtClean="0">
                <a:latin typeface="Arial" charset="0"/>
                <a:cs typeface="Arial" charset="0"/>
              </a:rPr>
              <a:t>Rejets Atmosphériques</a:t>
            </a:r>
          </a:p>
        </p:txBody>
      </p:sp>
      <p:sp>
        <p:nvSpPr>
          <p:cNvPr id="24580"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fld id="{57A8FD22-9E0A-46F6-A535-A612D86651FC}" type="datetime1">
              <a:rPr lang="de-DE" altLang="fr-FR" sz="900" smtClean="0">
                <a:solidFill>
                  <a:srgbClr val="001842"/>
                </a:solidFill>
              </a:rPr>
              <a:pPr eaLnBrk="1" fontAlgn="base" hangingPunct="1">
                <a:spcBef>
                  <a:spcPct val="0"/>
                </a:spcBef>
                <a:spcAft>
                  <a:spcPct val="0"/>
                </a:spcAft>
                <a:buClrTx/>
                <a:buSzTx/>
                <a:buFontTx/>
                <a:buNone/>
              </a:pPr>
              <a:t>17.03.2017</a:t>
            </a:fld>
            <a:endParaRPr lang="de-DE" altLang="fr-FR" sz="900" smtClean="0">
              <a:solidFill>
                <a:srgbClr val="001842"/>
              </a:solidFill>
            </a:endParaRPr>
          </a:p>
        </p:txBody>
      </p:sp>
      <p:sp>
        <p:nvSpPr>
          <p:cNvPr id="24581"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fr-FR" altLang="fr-FR" sz="900" smtClean="0">
              <a:solidFill>
                <a:srgbClr val="001842"/>
              </a:solidFill>
            </a:endParaRPr>
          </a:p>
        </p:txBody>
      </p:sp>
      <p:sp>
        <p:nvSpPr>
          <p:cNvPr id="24582"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fld id="{A829394F-B986-4C91-8348-5022F6304936}" type="slidenum">
              <a:rPr lang="de-DE" altLang="de-DE" sz="900" smtClean="0">
                <a:solidFill>
                  <a:srgbClr val="001842"/>
                </a:solidFill>
              </a:rPr>
              <a:pPr eaLnBrk="1" hangingPunct="1">
                <a:spcBef>
                  <a:spcPct val="0"/>
                </a:spcBef>
                <a:buClrTx/>
                <a:buSzTx/>
                <a:buFontTx/>
                <a:buNone/>
              </a:pPr>
              <a:t>22</a:t>
            </a:fld>
            <a:endParaRPr lang="de-DE" altLang="de-DE" sz="900" smtClean="0">
              <a:solidFill>
                <a:srgbClr val="001842"/>
              </a:solidFill>
            </a:endParaRPr>
          </a:p>
        </p:txBody>
      </p:sp>
    </p:spTree>
    <p:extLst>
      <p:ext uri="{BB962C8B-B14F-4D97-AF65-F5344CB8AC3E}">
        <p14:creationId xmlns:p14="http://schemas.microsoft.com/office/powerpoint/2010/main" val="1828409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2"/>
          <p:cNvSpPr>
            <a:spLocks noGrp="1"/>
          </p:cNvSpPr>
          <p:nvPr>
            <p:ph type="title"/>
          </p:nvPr>
        </p:nvSpPr>
        <p:spPr>
          <a:xfrm>
            <a:off x="323850" y="115888"/>
            <a:ext cx="8424863" cy="787400"/>
          </a:xfrm>
          <a:ln/>
        </p:spPr>
        <p:txBody>
          <a:bodyPr/>
          <a:lstStyle/>
          <a:p>
            <a:pPr eaLnBrk="1" hangingPunct="1"/>
            <a:r>
              <a:rPr lang="fr-FR" altLang="fr-FR" smtClean="0">
                <a:latin typeface="Arial" charset="0"/>
                <a:cs typeface="Arial" charset="0"/>
              </a:rPr>
              <a:t>La production de déchets</a:t>
            </a:r>
          </a:p>
        </p:txBody>
      </p:sp>
      <p:sp>
        <p:nvSpPr>
          <p:cNvPr id="2560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fld id="{D8C37EF2-DCE7-4320-95A7-EB757A50F67A}" type="datetime1">
              <a:rPr lang="de-DE" altLang="fr-FR" sz="900" smtClean="0">
                <a:solidFill>
                  <a:srgbClr val="001842"/>
                </a:solidFill>
              </a:rPr>
              <a:pPr eaLnBrk="1" fontAlgn="base" hangingPunct="1">
                <a:spcBef>
                  <a:spcPct val="0"/>
                </a:spcBef>
                <a:spcAft>
                  <a:spcPct val="0"/>
                </a:spcAft>
                <a:buClrTx/>
                <a:buSzTx/>
                <a:buFontTx/>
                <a:buNone/>
              </a:pPr>
              <a:t>17.03.2017</a:t>
            </a:fld>
            <a:endParaRPr lang="de-DE" altLang="fr-FR" sz="900" smtClean="0">
              <a:solidFill>
                <a:srgbClr val="001842"/>
              </a:solidFill>
            </a:endParaRPr>
          </a:p>
        </p:txBody>
      </p:sp>
      <p:sp>
        <p:nvSpPr>
          <p:cNvPr id="2560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fr-FR" altLang="fr-FR" sz="900" smtClean="0">
              <a:solidFill>
                <a:srgbClr val="001842"/>
              </a:solidFill>
            </a:endParaRPr>
          </a:p>
        </p:txBody>
      </p:sp>
      <p:sp>
        <p:nvSpPr>
          <p:cNvPr id="25605"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fld id="{086D330F-D28C-4C43-A20F-F1641138A089}" type="slidenum">
              <a:rPr lang="de-DE" altLang="de-DE" sz="900" smtClean="0">
                <a:solidFill>
                  <a:srgbClr val="001842"/>
                </a:solidFill>
              </a:rPr>
              <a:pPr eaLnBrk="1" hangingPunct="1">
                <a:spcBef>
                  <a:spcPct val="0"/>
                </a:spcBef>
                <a:buClrTx/>
                <a:buSzTx/>
                <a:buFontTx/>
                <a:buNone/>
              </a:pPr>
              <a:t>23</a:t>
            </a:fld>
            <a:endParaRPr lang="de-DE" altLang="de-DE" sz="900" smtClean="0">
              <a:solidFill>
                <a:srgbClr val="001842"/>
              </a:solidFill>
            </a:endParaRPr>
          </a:p>
        </p:txBody>
      </p:sp>
      <p:sp>
        <p:nvSpPr>
          <p:cNvPr id="25606" name="ZoneTexte 1"/>
          <p:cNvSpPr txBox="1">
            <a:spLocks noChangeArrowheads="1"/>
          </p:cNvSpPr>
          <p:nvPr/>
        </p:nvSpPr>
        <p:spPr bwMode="auto">
          <a:xfrm>
            <a:off x="1019175" y="4565650"/>
            <a:ext cx="7029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r>
              <a:rPr lang="fr-FR" altLang="fr-FR" sz="1400" dirty="0" smtClean="0"/>
              <a:t>Une légère augmentation des déchets dangereux ( ex vidange de colonne d’alumine) dû aux problèmes de qualité</a:t>
            </a:r>
            <a:endParaRPr lang="fr-FR" altLang="fr-FR" sz="1400" dirty="0"/>
          </a:p>
        </p:txBody>
      </p:sp>
      <p:graphicFrame>
        <p:nvGraphicFramePr>
          <p:cNvPr id="25607" name="Graphique 10"/>
          <p:cNvGraphicFramePr>
            <a:graphicFrameLocks/>
          </p:cNvGraphicFramePr>
          <p:nvPr/>
        </p:nvGraphicFramePr>
        <p:xfrm>
          <a:off x="323850" y="1449388"/>
          <a:ext cx="6099175" cy="2838450"/>
        </p:xfrm>
        <a:graphic>
          <a:graphicData uri="http://schemas.openxmlformats.org/presentationml/2006/ole">
            <mc:AlternateContent xmlns:mc="http://schemas.openxmlformats.org/markup-compatibility/2006">
              <mc:Choice xmlns:v="urn:schemas-microsoft-com:vml" Requires="v">
                <p:oleObj spid="_x0000_s7185" r:id="rId4" imgW="6096528" imgH="2834886" progId="Excel.Chart.8">
                  <p:embed/>
                </p:oleObj>
              </mc:Choice>
              <mc:Fallback>
                <p:oleObj r:id="rId4" imgW="6096528" imgH="283488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449388"/>
                        <a:ext cx="60991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0737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2"/>
          <p:cNvSpPr>
            <a:spLocks noGrp="1"/>
          </p:cNvSpPr>
          <p:nvPr>
            <p:ph type="title"/>
          </p:nvPr>
        </p:nvSpPr>
        <p:spPr>
          <a:xfrm>
            <a:off x="323850" y="115888"/>
            <a:ext cx="8424863" cy="787400"/>
          </a:xfrm>
          <a:ln/>
        </p:spPr>
        <p:txBody>
          <a:bodyPr/>
          <a:lstStyle/>
          <a:p>
            <a:pPr eaLnBrk="1" hangingPunct="1"/>
            <a:r>
              <a:rPr lang="fr-FR" altLang="fr-FR" dirty="0" smtClean="0">
                <a:latin typeface="Arial" charset="0"/>
                <a:cs typeface="Arial" charset="0"/>
              </a:rPr>
              <a:t>Energies</a:t>
            </a:r>
          </a:p>
        </p:txBody>
      </p:sp>
      <p:sp>
        <p:nvSpPr>
          <p:cNvPr id="23555"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fld id="{1F2C50F5-F464-4B85-B5D5-E58C38E1FF99}" type="datetime1">
              <a:rPr lang="de-DE" altLang="fr-FR" sz="900" smtClean="0">
                <a:solidFill>
                  <a:srgbClr val="001842"/>
                </a:solidFill>
              </a:rPr>
              <a:pPr eaLnBrk="1" fontAlgn="base" hangingPunct="1">
                <a:spcBef>
                  <a:spcPct val="0"/>
                </a:spcBef>
                <a:spcAft>
                  <a:spcPct val="0"/>
                </a:spcAft>
                <a:buClrTx/>
                <a:buSzTx/>
                <a:buFontTx/>
                <a:buNone/>
              </a:pPr>
              <a:t>17.03.2017</a:t>
            </a:fld>
            <a:endParaRPr lang="de-DE" altLang="fr-FR" sz="900" smtClean="0">
              <a:solidFill>
                <a:srgbClr val="001842"/>
              </a:solidFill>
            </a:endParaRPr>
          </a:p>
        </p:txBody>
      </p:sp>
      <p:sp>
        <p:nvSpPr>
          <p:cNvPr id="23556"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fr-FR" altLang="fr-FR" sz="900" smtClean="0">
              <a:solidFill>
                <a:srgbClr val="001842"/>
              </a:solidFill>
            </a:endParaRPr>
          </a:p>
        </p:txBody>
      </p:sp>
      <p:sp>
        <p:nvSpPr>
          <p:cNvPr id="23557"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fld id="{289388E8-9B41-4050-9818-F46BB9E97DF8}" type="slidenum">
              <a:rPr lang="de-DE" altLang="de-DE" sz="900" smtClean="0">
                <a:solidFill>
                  <a:srgbClr val="001842"/>
                </a:solidFill>
              </a:rPr>
              <a:pPr eaLnBrk="1" hangingPunct="1">
                <a:spcBef>
                  <a:spcPct val="0"/>
                </a:spcBef>
                <a:buClrTx/>
                <a:buSzTx/>
                <a:buFontTx/>
                <a:buNone/>
              </a:pPr>
              <a:t>24</a:t>
            </a:fld>
            <a:endParaRPr lang="de-DE" altLang="de-DE" sz="900" smtClean="0">
              <a:solidFill>
                <a:srgbClr val="001842"/>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1392425126"/>
              </p:ext>
            </p:extLst>
          </p:nvPr>
        </p:nvGraphicFramePr>
        <p:xfrm>
          <a:off x="611560" y="1556792"/>
          <a:ext cx="4505325" cy="2438400"/>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1403648" y="4581128"/>
            <a:ext cx="6120680" cy="523220"/>
          </a:xfrm>
          <a:prstGeom prst="rect">
            <a:avLst/>
          </a:prstGeom>
          <a:noFill/>
        </p:spPr>
        <p:txBody>
          <a:bodyPr wrap="square" rtlCol="0">
            <a:spAutoFit/>
          </a:bodyPr>
          <a:lstStyle/>
          <a:p>
            <a:r>
              <a:rPr lang="fr-FR" sz="1400" dirty="0" smtClean="0"/>
              <a:t>Légère augmentation du ratio par rapport à 2015 </a:t>
            </a:r>
            <a:r>
              <a:rPr lang="fr-FR" sz="1400" dirty="0" err="1" smtClean="0"/>
              <a:t>dûe</a:t>
            </a:r>
            <a:r>
              <a:rPr lang="fr-FR" sz="1400" dirty="0" smtClean="0"/>
              <a:t> à des arrêts et redémarrages inhabituels ( problèmes de qualité)</a:t>
            </a:r>
            <a:endParaRPr lang="en-US" sz="1400" dirty="0"/>
          </a:p>
        </p:txBody>
      </p:sp>
      <p:sp>
        <p:nvSpPr>
          <p:cNvPr id="3" name="ZoneTexte 2"/>
          <p:cNvSpPr txBox="1"/>
          <p:nvPr/>
        </p:nvSpPr>
        <p:spPr>
          <a:xfrm>
            <a:off x="5301704" y="1124744"/>
            <a:ext cx="3384376" cy="369332"/>
          </a:xfrm>
          <a:prstGeom prst="rect">
            <a:avLst/>
          </a:prstGeom>
          <a:noFill/>
        </p:spPr>
        <p:txBody>
          <a:bodyPr wrap="square" rtlCol="0">
            <a:spAutoFit/>
          </a:bodyPr>
          <a:lstStyle/>
          <a:p>
            <a:r>
              <a:rPr lang="fr-FR" b="1" dirty="0" smtClean="0"/>
              <a:t>Site Certifié ISO 50001</a:t>
            </a:r>
            <a:endParaRPr lang="en-US" b="1" dirty="0"/>
          </a:p>
        </p:txBody>
      </p:sp>
    </p:spTree>
    <p:extLst>
      <p:ext uri="{BB962C8B-B14F-4D97-AF65-F5344CB8AC3E}">
        <p14:creationId xmlns:p14="http://schemas.microsoft.com/office/powerpoint/2010/main" val="817752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850" y="1196975"/>
            <a:ext cx="8424863" cy="5040313"/>
          </a:xfrm>
        </p:spPr>
        <p:txBody>
          <a:bodyPr/>
          <a:lstStyle/>
          <a:p>
            <a:pPr eaLnBrk="1" hangingPunct="1">
              <a:buFontTx/>
              <a:buChar char="•"/>
              <a:defRPr/>
            </a:pPr>
            <a:r>
              <a:rPr lang="fr-FR" b="1" dirty="0"/>
              <a:t>Contrôles inopinés à la demande de la DREAL</a:t>
            </a:r>
          </a:p>
          <a:p>
            <a:pPr eaLnBrk="1" hangingPunct="1">
              <a:buFontTx/>
              <a:buChar char="•"/>
              <a:defRPr/>
            </a:pPr>
            <a:endParaRPr lang="fr-FR" dirty="0"/>
          </a:p>
          <a:p>
            <a:pPr lvl="1" eaLnBrk="1" hangingPunct="1">
              <a:buFontTx/>
              <a:buChar char="•"/>
              <a:defRPr/>
            </a:pPr>
            <a:r>
              <a:rPr lang="fr-FR" dirty="0"/>
              <a:t> Contrôle </a:t>
            </a:r>
            <a:r>
              <a:rPr lang="fr-FR" dirty="0" err="1"/>
              <a:t>légionella</a:t>
            </a:r>
            <a:r>
              <a:rPr lang="fr-FR" dirty="0"/>
              <a:t> des </a:t>
            </a:r>
            <a:r>
              <a:rPr lang="fr-FR" dirty="0" smtClean="0"/>
              <a:t>Tours </a:t>
            </a:r>
            <a:r>
              <a:rPr lang="fr-FR" dirty="0" err="1" smtClean="0"/>
              <a:t>aéro</a:t>
            </a:r>
            <a:r>
              <a:rPr lang="fr-FR" dirty="0" smtClean="0"/>
              <a:t> réfrigérantes  </a:t>
            </a:r>
            <a:r>
              <a:rPr lang="fr-FR" dirty="0"/>
              <a:t>par </a:t>
            </a:r>
            <a:r>
              <a:rPr lang="fr-FR" dirty="0" smtClean="0"/>
              <a:t>le laboratoire LDAR le 09 juin 2016</a:t>
            </a:r>
            <a:endParaRPr lang="fr-FR" dirty="0"/>
          </a:p>
          <a:p>
            <a:pPr lvl="2" eaLnBrk="1" hangingPunct="1">
              <a:buFontTx/>
              <a:buChar char="•"/>
              <a:defRPr/>
            </a:pPr>
            <a:r>
              <a:rPr lang="fr-FR" dirty="0">
                <a:solidFill>
                  <a:schemeClr val="accent1">
                    <a:lumMod val="75000"/>
                  </a:schemeClr>
                </a:solidFill>
              </a:rPr>
              <a:t> </a:t>
            </a:r>
            <a:r>
              <a:rPr lang="fr-FR" dirty="0">
                <a:solidFill>
                  <a:schemeClr val="bg2"/>
                </a:solidFill>
              </a:rPr>
              <a:t>Résultats conformes</a:t>
            </a:r>
          </a:p>
          <a:p>
            <a:pPr marL="357187" lvl="2" indent="0" eaLnBrk="1" hangingPunct="1">
              <a:buFont typeface="Arial" charset="0"/>
              <a:buNone/>
              <a:defRPr/>
            </a:pPr>
            <a:r>
              <a:rPr lang="fr-FR" dirty="0"/>
              <a:t> </a:t>
            </a:r>
          </a:p>
          <a:p>
            <a:pPr lvl="1" eaLnBrk="1" hangingPunct="1">
              <a:buFontTx/>
              <a:buChar char="•"/>
              <a:defRPr/>
            </a:pPr>
            <a:r>
              <a:rPr lang="fr-FR" dirty="0"/>
              <a:t> Rejets atmosphériques chaudière </a:t>
            </a:r>
            <a:r>
              <a:rPr lang="fr-FR" dirty="0" smtClean="0"/>
              <a:t>par </a:t>
            </a:r>
            <a:r>
              <a:rPr lang="fr-FR" dirty="0" err="1" smtClean="0"/>
              <a:t>Entime</a:t>
            </a:r>
            <a:r>
              <a:rPr lang="fr-FR" dirty="0" smtClean="0"/>
              <a:t> le 28 </a:t>
            </a:r>
            <a:r>
              <a:rPr lang="fr-FR" dirty="0"/>
              <a:t>avril </a:t>
            </a:r>
            <a:r>
              <a:rPr lang="fr-FR" dirty="0" smtClean="0"/>
              <a:t>2016</a:t>
            </a:r>
            <a:endParaRPr lang="fr-FR" dirty="0"/>
          </a:p>
          <a:p>
            <a:pPr lvl="2" eaLnBrk="1" hangingPunct="1">
              <a:buFontTx/>
              <a:buChar char="•"/>
              <a:defRPr/>
            </a:pPr>
            <a:r>
              <a:rPr lang="fr-FR" dirty="0" smtClean="0">
                <a:solidFill>
                  <a:schemeClr val="bg2"/>
                </a:solidFill>
              </a:rPr>
              <a:t>Résultats conformes</a:t>
            </a:r>
          </a:p>
          <a:p>
            <a:pPr lvl="2" eaLnBrk="1" hangingPunct="1">
              <a:buFontTx/>
              <a:buChar char="•"/>
              <a:defRPr/>
            </a:pPr>
            <a:endParaRPr lang="fr-FR" dirty="0">
              <a:solidFill>
                <a:srgbClr val="82A00F"/>
              </a:solidFill>
            </a:endParaRPr>
          </a:p>
          <a:p>
            <a:pPr lvl="1" eaLnBrk="1" hangingPunct="1">
              <a:buFontTx/>
              <a:buChar char="•"/>
              <a:defRPr/>
            </a:pPr>
            <a:r>
              <a:rPr lang="fr-FR" dirty="0"/>
              <a:t> Rejets aqueux du site par </a:t>
            </a:r>
            <a:r>
              <a:rPr lang="fr-FR" dirty="0" smtClean="0"/>
              <a:t>le labo LDAR </a:t>
            </a:r>
            <a:r>
              <a:rPr lang="fr-FR" dirty="0"/>
              <a:t>les </a:t>
            </a:r>
            <a:r>
              <a:rPr lang="fr-FR" dirty="0" smtClean="0"/>
              <a:t>19-20 mai 2016</a:t>
            </a:r>
            <a:endParaRPr lang="fr-FR" dirty="0"/>
          </a:p>
          <a:p>
            <a:pPr lvl="2" eaLnBrk="1" hangingPunct="1">
              <a:buFontTx/>
              <a:buChar char="•"/>
              <a:defRPr/>
            </a:pPr>
            <a:r>
              <a:rPr lang="fr-FR" dirty="0">
                <a:solidFill>
                  <a:schemeClr val="accent1">
                    <a:lumMod val="75000"/>
                  </a:schemeClr>
                </a:solidFill>
              </a:rPr>
              <a:t> </a:t>
            </a:r>
            <a:r>
              <a:rPr lang="fr-FR" dirty="0">
                <a:solidFill>
                  <a:schemeClr val="bg2"/>
                </a:solidFill>
              </a:rPr>
              <a:t>Résultats </a:t>
            </a:r>
            <a:r>
              <a:rPr lang="fr-FR" dirty="0" smtClean="0">
                <a:solidFill>
                  <a:schemeClr val="bg2"/>
                </a:solidFill>
              </a:rPr>
              <a:t>conformes</a:t>
            </a:r>
          </a:p>
          <a:p>
            <a:pPr marL="357187" lvl="2" indent="0" eaLnBrk="1" hangingPunct="1">
              <a:buFont typeface="Arial" charset="0"/>
              <a:buNone/>
              <a:defRPr/>
            </a:pPr>
            <a:endParaRPr lang="fr-FR" dirty="0">
              <a:solidFill>
                <a:schemeClr val="accent1">
                  <a:lumMod val="75000"/>
                </a:schemeClr>
              </a:solidFill>
            </a:endParaRPr>
          </a:p>
          <a:p>
            <a:pPr>
              <a:spcBef>
                <a:spcPct val="0"/>
              </a:spcBef>
              <a:buClrTx/>
              <a:buSzTx/>
              <a:buFontTx/>
              <a:buChar char="•"/>
              <a:defRPr/>
            </a:pPr>
            <a:r>
              <a:rPr lang="fr-FR" dirty="0" smtClean="0">
                <a:solidFill>
                  <a:schemeClr val="accent1">
                    <a:lumMod val="75000"/>
                  </a:schemeClr>
                </a:solidFill>
              </a:rPr>
              <a:t> </a:t>
            </a:r>
            <a:r>
              <a:rPr lang="fr-FR" altLang="fr-FR" sz="1800" dirty="0"/>
              <a:t> </a:t>
            </a:r>
            <a:r>
              <a:rPr lang="fr-FR" altLang="fr-FR" sz="1800" b="1" dirty="0"/>
              <a:t>Audit ISO 14001, DNV</a:t>
            </a:r>
          </a:p>
          <a:p>
            <a:pPr marL="0" indent="0">
              <a:spcBef>
                <a:spcPct val="0"/>
              </a:spcBef>
              <a:buClrTx/>
              <a:buSzTx/>
              <a:buNone/>
              <a:defRPr/>
            </a:pPr>
            <a:r>
              <a:rPr lang="fr-FR" altLang="fr-FR" sz="1600" dirty="0"/>
              <a:t>Audit de renouvellement basé sur la version </a:t>
            </a:r>
            <a:r>
              <a:rPr lang="fr-FR" altLang="fr-FR" sz="1600" dirty="0" smtClean="0"/>
              <a:t>2004</a:t>
            </a:r>
          </a:p>
          <a:p>
            <a:pPr marL="0" indent="0">
              <a:spcBef>
                <a:spcPct val="0"/>
              </a:spcBef>
              <a:buClrTx/>
              <a:buSzTx/>
              <a:buNone/>
              <a:defRPr/>
            </a:pPr>
            <a:r>
              <a:rPr lang="fr-FR" altLang="fr-FR" sz="1600" dirty="0" smtClean="0"/>
              <a:t>	Pas de non-conformité relevée</a:t>
            </a:r>
          </a:p>
          <a:p>
            <a:pPr marL="0" indent="0">
              <a:spcBef>
                <a:spcPct val="0"/>
              </a:spcBef>
              <a:buClrTx/>
              <a:buSzTx/>
              <a:buNone/>
              <a:defRPr/>
            </a:pPr>
            <a:r>
              <a:rPr lang="fr-FR" altLang="fr-FR" sz="1600" dirty="0" smtClean="0"/>
              <a:t>	Quelques pistes d’améliorations notamment révision de la méthode d’analyse 	environnementale</a:t>
            </a:r>
            <a:endParaRPr lang="fr-FR" altLang="fr-FR" sz="1600" dirty="0"/>
          </a:p>
          <a:p>
            <a:pPr marL="0" indent="0">
              <a:spcBef>
                <a:spcPct val="0"/>
              </a:spcBef>
              <a:buClrTx/>
              <a:buSzTx/>
              <a:buNone/>
              <a:defRPr/>
            </a:pPr>
            <a:r>
              <a:rPr lang="fr-FR" altLang="fr-FR" sz="1600" dirty="0"/>
              <a:t>Identification des écarts par rapport à la nouvelle version applicable en 2018</a:t>
            </a:r>
          </a:p>
          <a:p>
            <a:pPr marL="357187" lvl="2" indent="0" eaLnBrk="1" hangingPunct="1">
              <a:buFont typeface="Arial" charset="0"/>
              <a:buNone/>
              <a:defRPr/>
            </a:pPr>
            <a:endParaRPr lang="fr-FR" dirty="0">
              <a:solidFill>
                <a:schemeClr val="accent1">
                  <a:lumMod val="75000"/>
                </a:schemeClr>
              </a:solidFill>
            </a:endParaRPr>
          </a:p>
        </p:txBody>
      </p:sp>
      <p:sp>
        <p:nvSpPr>
          <p:cNvPr id="29699" name="Titre 2"/>
          <p:cNvSpPr>
            <a:spLocks noGrp="1"/>
          </p:cNvSpPr>
          <p:nvPr>
            <p:ph type="title"/>
          </p:nvPr>
        </p:nvSpPr>
        <p:spPr>
          <a:xfrm>
            <a:off x="323850" y="115888"/>
            <a:ext cx="8424863" cy="787400"/>
          </a:xfrm>
          <a:ln/>
        </p:spPr>
        <p:txBody>
          <a:bodyPr/>
          <a:lstStyle/>
          <a:p>
            <a:pPr eaLnBrk="1" hangingPunct="1"/>
            <a:r>
              <a:rPr lang="fr-FR" altLang="fr-FR" smtClean="0">
                <a:latin typeface="Arial" charset="0"/>
                <a:cs typeface="Arial" charset="0"/>
              </a:rPr>
              <a:t>Résultats des audits internes et Inspections</a:t>
            </a:r>
          </a:p>
        </p:txBody>
      </p:sp>
      <p:sp>
        <p:nvSpPr>
          <p:cNvPr id="29700"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fld id="{E254233A-5881-4935-A959-11D866243445}" type="datetime1">
              <a:rPr lang="de-DE" altLang="fr-FR" sz="900" smtClean="0">
                <a:solidFill>
                  <a:srgbClr val="001842"/>
                </a:solidFill>
              </a:rPr>
              <a:pPr eaLnBrk="1" fontAlgn="base" hangingPunct="1">
                <a:spcBef>
                  <a:spcPct val="0"/>
                </a:spcBef>
                <a:spcAft>
                  <a:spcPct val="0"/>
                </a:spcAft>
                <a:buClrTx/>
                <a:buSzTx/>
                <a:buFontTx/>
                <a:buNone/>
              </a:pPr>
              <a:t>17.03.2017</a:t>
            </a:fld>
            <a:endParaRPr lang="de-DE" altLang="fr-FR" sz="900" smtClean="0">
              <a:solidFill>
                <a:srgbClr val="001842"/>
              </a:solidFill>
            </a:endParaRPr>
          </a:p>
        </p:txBody>
      </p:sp>
      <p:sp>
        <p:nvSpPr>
          <p:cNvPr id="29701"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fontAlgn="base" hangingPunct="1">
              <a:spcBef>
                <a:spcPct val="0"/>
              </a:spcBef>
              <a:spcAft>
                <a:spcPct val="0"/>
              </a:spcAft>
              <a:buClrTx/>
              <a:buSzTx/>
              <a:buFontTx/>
              <a:buNone/>
            </a:pPr>
            <a:endParaRPr lang="fr-FR" altLang="fr-FR" sz="900" smtClean="0">
              <a:solidFill>
                <a:srgbClr val="001842"/>
              </a:solidFill>
            </a:endParaRPr>
          </a:p>
        </p:txBody>
      </p:sp>
      <p:sp>
        <p:nvSpPr>
          <p:cNvPr id="29702"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chemeClr val="bg2"/>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fld id="{07FA4A0C-8E64-4434-AEFA-87A2567D7F04}" type="slidenum">
              <a:rPr lang="de-DE" altLang="de-DE" sz="900" smtClean="0">
                <a:solidFill>
                  <a:srgbClr val="001842"/>
                </a:solidFill>
              </a:rPr>
              <a:pPr eaLnBrk="1" hangingPunct="1">
                <a:spcBef>
                  <a:spcPct val="0"/>
                </a:spcBef>
                <a:buClrTx/>
                <a:buSzTx/>
                <a:buFontTx/>
                <a:buNone/>
              </a:pPr>
              <a:t>25</a:t>
            </a:fld>
            <a:endParaRPr lang="de-DE" altLang="de-DE" sz="900" smtClean="0">
              <a:solidFill>
                <a:srgbClr val="001842"/>
              </a:solidFill>
            </a:endParaRPr>
          </a:p>
        </p:txBody>
      </p:sp>
    </p:spTree>
    <p:extLst>
      <p:ext uri="{BB962C8B-B14F-4D97-AF65-F5344CB8AC3E}">
        <p14:creationId xmlns:p14="http://schemas.microsoft.com/office/powerpoint/2010/main" val="860690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OBJECTIF ZERO Granulé dans les eaux rejetées</a:t>
            </a:r>
            <a:endParaRPr lang="fr-FR" sz="2400" dirty="0"/>
          </a:p>
        </p:txBody>
      </p:sp>
      <p:sp>
        <p:nvSpPr>
          <p:cNvPr id="4" name="Slide Number Placeholder 3"/>
          <p:cNvSpPr>
            <a:spLocks noGrp="1"/>
          </p:cNvSpPr>
          <p:nvPr>
            <p:ph type="sldNum" sz="quarter" idx="10"/>
          </p:nvPr>
        </p:nvSpPr>
        <p:spPr/>
        <p:txBody>
          <a:bodyPr/>
          <a:lstStyle/>
          <a:p>
            <a:fld id="{4196E5EB-2F66-4BCE-A07D-7062EBB7138B}" type="slidenum">
              <a:rPr lang="en-GB" smtClean="0"/>
              <a:pPr/>
              <a:t>26</a:t>
            </a:fld>
            <a:endParaRPr lang="en-GB"/>
          </a:p>
        </p:txBody>
      </p:sp>
      <p:pic>
        <p:nvPicPr>
          <p:cNvPr id="3" name="Picture 2"/>
          <p:cNvPicPr>
            <a:picLocks noChangeAspect="1" noChangeArrowheads="1"/>
          </p:cNvPicPr>
          <p:nvPr/>
        </p:nvPicPr>
        <p:blipFill>
          <a:blip r:embed="rId2"/>
          <a:srcRect/>
          <a:stretch>
            <a:fillRect/>
          </a:stretch>
        </p:blipFill>
        <p:spPr bwMode="auto">
          <a:xfrm>
            <a:off x="4704938" y="1520788"/>
            <a:ext cx="3589322" cy="4947447"/>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550630" y="1520790"/>
            <a:ext cx="3522853" cy="5017789"/>
          </a:xfrm>
          <a:prstGeom prst="rect">
            <a:avLst/>
          </a:prstGeom>
          <a:noFill/>
          <a:ln w="9525">
            <a:noFill/>
            <a:miter lim="800000"/>
            <a:headEnd/>
            <a:tailEnd/>
          </a:ln>
          <a:effectLst/>
        </p:spPr>
      </p:pic>
      <p:sp>
        <p:nvSpPr>
          <p:cNvPr id="6" name="ZoneTexte 5"/>
          <p:cNvSpPr txBox="1"/>
          <p:nvPr/>
        </p:nvSpPr>
        <p:spPr>
          <a:xfrm>
            <a:off x="683568" y="1124744"/>
            <a:ext cx="5816031" cy="369332"/>
          </a:xfrm>
          <a:prstGeom prst="rect">
            <a:avLst/>
          </a:prstGeom>
          <a:noFill/>
        </p:spPr>
        <p:txBody>
          <a:bodyPr wrap="square" rtlCol="0">
            <a:spAutoFit/>
          </a:bodyPr>
          <a:lstStyle/>
          <a:p>
            <a:r>
              <a:rPr lang="fr-FR" dirty="0" smtClean="0"/>
              <a:t>Sensibilisation du personnel</a:t>
            </a:r>
            <a:endParaRPr lang="en-US" dirty="0"/>
          </a:p>
        </p:txBody>
      </p:sp>
    </p:spTree>
    <p:extLst>
      <p:ext uri="{BB962C8B-B14F-4D97-AF65-F5344CB8AC3E}">
        <p14:creationId xmlns:p14="http://schemas.microsoft.com/office/powerpoint/2010/main" val="422811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5761038" cy="861774"/>
          </a:xfrm>
        </p:spPr>
        <p:txBody>
          <a:bodyPr/>
          <a:lstStyle/>
          <a:p>
            <a:r>
              <a:rPr lang="fr-FR" dirty="0" smtClean="0"/>
              <a:t>Des actions concrètes sur le site</a:t>
            </a:r>
            <a:endParaRPr lang="en-GB" dirty="0"/>
          </a:p>
        </p:txBody>
      </p:sp>
      <p:sp>
        <p:nvSpPr>
          <p:cNvPr id="3" name="Content Placeholder 2"/>
          <p:cNvSpPr>
            <a:spLocks noGrp="1"/>
          </p:cNvSpPr>
          <p:nvPr>
            <p:ph idx="1"/>
          </p:nvPr>
        </p:nvSpPr>
        <p:spPr>
          <a:xfrm>
            <a:off x="381000" y="1448780"/>
            <a:ext cx="8370888" cy="5038725"/>
          </a:xfrm>
        </p:spPr>
        <p:txBody>
          <a:bodyPr/>
          <a:lstStyle/>
          <a:p>
            <a:r>
              <a:rPr lang="fr-FR" dirty="0" smtClean="0"/>
              <a:t>Utiliser des bacs de collecte aux points de chargement,</a:t>
            </a:r>
          </a:p>
          <a:p>
            <a:pPr marL="0" indent="0"/>
            <a:r>
              <a:rPr lang="fr-FR" dirty="0" smtClean="0"/>
              <a:t> Placer des conteneurs de récupération des granulés à des endroits stratégiques sur le site,</a:t>
            </a:r>
          </a:p>
          <a:p>
            <a:pPr marL="0" indent="0"/>
            <a:r>
              <a:rPr lang="fr-FR" dirty="0" smtClean="0"/>
              <a:t> Installer des filtres dans les collecteurs d’eaux pluviales,</a:t>
            </a:r>
          </a:p>
          <a:p>
            <a:pPr marL="0" indent="0"/>
            <a:r>
              <a:rPr lang="fr-FR" dirty="0" smtClean="0"/>
              <a:t> Vider et fermer soigneusement les citernes vrac avant toute expédition, </a:t>
            </a:r>
          </a:p>
          <a:p>
            <a:pPr marL="0" indent="0"/>
            <a:r>
              <a:rPr lang="fr-FR" b="1" dirty="0" smtClean="0">
                <a:solidFill>
                  <a:schemeClr val="accent2"/>
                </a:solidFill>
              </a:rPr>
              <a:t> </a:t>
            </a:r>
            <a:r>
              <a:rPr lang="fr-FR" dirty="0" smtClean="0"/>
              <a:t>Vérifier qu’il ne reste aucun granulé sur le toit du camion-citerne après chargement</a:t>
            </a:r>
            <a:r>
              <a:rPr lang="fr-FR" b="1" dirty="0" smtClean="0">
                <a:solidFill>
                  <a:schemeClr val="accent2"/>
                </a:solidFill>
              </a:rPr>
              <a:t>,</a:t>
            </a:r>
          </a:p>
          <a:p>
            <a:pPr marL="0" indent="0"/>
            <a:r>
              <a:rPr lang="fr-FR" dirty="0" smtClean="0"/>
              <a:t> Installer des systèmes centralisés d’aspiration là où cela est faisable,</a:t>
            </a:r>
          </a:p>
          <a:p>
            <a:pPr marL="0" indent="0"/>
            <a:r>
              <a:rPr lang="fr-FR" dirty="0" smtClean="0"/>
              <a:t> </a:t>
            </a:r>
            <a:r>
              <a:rPr lang="fr-FR" dirty="0" smtClean="0">
                <a:solidFill>
                  <a:srgbClr val="FF0000"/>
                </a:solidFill>
              </a:rPr>
              <a:t>Ne pas laisser de granulés dispersés au sol.</a:t>
            </a:r>
          </a:p>
          <a:p>
            <a:pPr marL="0" indent="0"/>
            <a:r>
              <a:rPr lang="fr-FR" dirty="0" smtClean="0"/>
              <a:t>Maintenance préventive des installations pour éviter les pertes, les débordements……</a:t>
            </a:r>
          </a:p>
          <a:p>
            <a:pPr marL="0" indent="0">
              <a:buNone/>
            </a:pPr>
            <a:endParaRPr lang="en-GB" dirty="0"/>
          </a:p>
        </p:txBody>
      </p:sp>
      <p:sp>
        <p:nvSpPr>
          <p:cNvPr id="4" name="Slide Number Placeholder 3"/>
          <p:cNvSpPr>
            <a:spLocks noGrp="1"/>
          </p:cNvSpPr>
          <p:nvPr>
            <p:ph type="sldNum" sz="quarter" idx="10"/>
          </p:nvPr>
        </p:nvSpPr>
        <p:spPr/>
        <p:txBody>
          <a:bodyPr/>
          <a:lstStyle/>
          <a:p>
            <a:fld id="{4196E5EB-2F66-4BCE-A07D-7062EBB7138B}" type="slidenum">
              <a:rPr lang="en-GB" smtClean="0"/>
              <a:pPr/>
              <a:t>27</a:t>
            </a:fld>
            <a:endParaRPr lang="en-GB"/>
          </a:p>
        </p:txBody>
      </p:sp>
      <p:pic>
        <p:nvPicPr>
          <p:cNvPr id="5" name="Picture 1" descr="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393499"/>
            <a:ext cx="6513954" cy="107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5"/>
          <p:cNvSpPr>
            <a:spLocks noGrp="1" noChangeArrowheads="1"/>
          </p:cNvSpPr>
          <p:nvPr>
            <p:ph type="ftr" sz="quarter" idx="4294967295"/>
          </p:nvPr>
        </p:nvSpPr>
        <p:spPr bwMode="gray">
          <a:xfrm>
            <a:off x="390525" y="6553202"/>
            <a:ext cx="381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a:defRPr sz="800">
                <a:latin typeface="Arial" charset="0"/>
                <a:cs typeface="+mn-cs"/>
              </a:defRPr>
            </a:lvl1pPr>
          </a:lstStyle>
          <a:p>
            <a:pPr>
              <a:defRPr/>
            </a:pPr>
            <a:endParaRPr lang="de-DE" dirty="0"/>
          </a:p>
        </p:txBody>
      </p:sp>
    </p:spTree>
    <p:extLst>
      <p:ext uri="{BB962C8B-B14F-4D97-AF65-F5344CB8AC3E}">
        <p14:creationId xmlns:p14="http://schemas.microsoft.com/office/powerpoint/2010/main" val="453873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850" y="1628775"/>
            <a:ext cx="8424863" cy="1368425"/>
          </a:xfrm>
        </p:spPr>
        <p:txBody>
          <a:bodyPr/>
          <a:lstStyle/>
          <a:p>
            <a:pPr>
              <a:defRPr/>
            </a:pPr>
            <a:r>
              <a:rPr lang="de-DE" altLang="fr-FR" dirty="0" err="1">
                <a:solidFill>
                  <a:schemeClr val="tx2">
                    <a:lumMod val="75000"/>
                    <a:lumOff val="25000"/>
                  </a:schemeClr>
                </a:solidFill>
                <a:latin typeface="Arial" charset="0"/>
                <a:cs typeface="Arial" charset="0"/>
              </a:rPr>
              <a:t>Bilan</a:t>
            </a:r>
            <a:r>
              <a:rPr lang="de-DE" altLang="fr-FR" dirty="0">
                <a:solidFill>
                  <a:schemeClr val="tx2">
                    <a:lumMod val="75000"/>
                    <a:lumOff val="25000"/>
                  </a:schemeClr>
                </a:solidFill>
                <a:latin typeface="Arial" charset="0"/>
                <a:cs typeface="Arial" charset="0"/>
              </a:rPr>
              <a:t> SGS </a:t>
            </a:r>
            <a:r>
              <a:rPr lang="de-DE" altLang="fr-FR" dirty="0" smtClean="0">
                <a:solidFill>
                  <a:schemeClr val="tx2">
                    <a:lumMod val="75000"/>
                    <a:lumOff val="25000"/>
                  </a:schemeClr>
                </a:solidFill>
                <a:latin typeface="Arial" charset="0"/>
                <a:cs typeface="Arial" charset="0"/>
              </a:rPr>
              <a:t>2016</a:t>
            </a:r>
            <a:endParaRPr lang="de-DE" dirty="0">
              <a:solidFill>
                <a:schemeClr val="tx2">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060575"/>
            <a:ext cx="9144000" cy="1728788"/>
          </a:xfrm>
        </p:spPr>
        <p:txBody>
          <a:bodyPr/>
          <a:lstStyle/>
          <a:p>
            <a:pPr algn="ctr">
              <a:defRPr/>
            </a:pPr>
            <a:r>
              <a:rPr lang="de-DE" dirty="0" smtClean="0"/>
              <a:t>Systeme de </a:t>
            </a:r>
            <a:r>
              <a:rPr lang="de-DE" dirty="0" err="1" smtClean="0"/>
              <a:t>gestion</a:t>
            </a:r>
            <a:r>
              <a:rPr lang="de-DE" dirty="0" smtClean="0"/>
              <a:t> de la </a:t>
            </a:r>
            <a:r>
              <a:rPr lang="de-DE" dirty="0" err="1" smtClean="0"/>
              <a:t>securite</a:t>
            </a:r>
            <a:endParaRPr lang="de-DE" dirty="0"/>
          </a:p>
        </p:txBody>
      </p:sp>
      <p:sp>
        <p:nvSpPr>
          <p:cNvPr id="7172" name="Fußzeilenplatzhalt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ClrTx/>
              <a:buSzTx/>
              <a:buNone/>
            </a:pPr>
            <a:r>
              <a:rPr lang="de-DE" altLang="de-DE" sz="900" dirty="0" err="1" smtClean="0">
                <a:solidFill>
                  <a:schemeClr val="tx2"/>
                </a:solidFill>
              </a:rPr>
              <a:t>Bilan</a:t>
            </a:r>
            <a:r>
              <a:rPr lang="de-DE" altLang="de-DE" sz="900" dirty="0" smtClean="0">
                <a:solidFill>
                  <a:schemeClr val="tx2"/>
                </a:solidFill>
              </a:rPr>
              <a:t> SGS </a:t>
            </a:r>
            <a:r>
              <a:rPr lang="de-DE" altLang="de-DE" sz="900" dirty="0">
                <a:solidFill>
                  <a:schemeClr val="tx2"/>
                </a:solidFill>
              </a:rPr>
              <a:t>2016  -  </a:t>
            </a:r>
            <a:r>
              <a:rPr lang="de-DE" altLang="de-DE" sz="900" dirty="0" err="1" smtClean="0">
                <a:solidFill>
                  <a:schemeClr val="tx2"/>
                </a:solidFill>
              </a:rPr>
              <a:t>mars</a:t>
            </a:r>
            <a:r>
              <a:rPr lang="de-DE" altLang="de-DE" sz="900" dirty="0" smtClean="0">
                <a:solidFill>
                  <a:schemeClr val="tx2"/>
                </a:solidFill>
              </a:rPr>
              <a:t> 2017</a:t>
            </a:r>
            <a:endParaRPr lang="de-DE" altLang="de-DE" sz="900" dirty="0">
              <a:solidFill>
                <a:schemeClr val="tx2"/>
              </a:solidFill>
            </a:endParaRPr>
          </a:p>
        </p:txBody>
      </p:sp>
      <p:sp>
        <p:nvSpPr>
          <p:cNvPr id="7173"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2B11C411-6A0E-48E0-8E31-835BFF05F4B0}" type="slidenum">
              <a:rPr lang="de-DE" altLang="de-DE" sz="900" smtClean="0">
                <a:solidFill>
                  <a:schemeClr val="tx2"/>
                </a:solidFill>
              </a:rPr>
              <a:pPr>
                <a:spcBef>
                  <a:spcPct val="0"/>
                </a:spcBef>
                <a:buClrTx/>
                <a:buSzTx/>
                <a:buFontTx/>
                <a:buNone/>
              </a:pPr>
              <a:t>4</a:t>
            </a:fld>
            <a:endParaRPr lang="de-DE" altLang="de-DE" sz="900" dirty="0">
              <a:solidFill>
                <a:schemeClr val="tx2"/>
              </a:solidFill>
            </a:endParaRPr>
          </a:p>
        </p:txBody>
      </p:sp>
      <p:sp>
        <p:nvSpPr>
          <p:cNvPr id="3" name="ZoneTexte 2"/>
          <p:cNvSpPr txBox="1"/>
          <p:nvPr/>
        </p:nvSpPr>
        <p:spPr>
          <a:xfrm>
            <a:off x="1187624" y="4077072"/>
            <a:ext cx="6545382" cy="2308324"/>
          </a:xfrm>
          <a:prstGeom prst="rect">
            <a:avLst/>
          </a:prstGeom>
          <a:noFill/>
        </p:spPr>
        <p:txBody>
          <a:bodyPr wrap="none" rtlCol="0">
            <a:spAutoFit/>
          </a:bodyPr>
          <a:lstStyle/>
          <a:p>
            <a:pPr marL="342900" indent="-342900">
              <a:buFont typeface="+mj-lt"/>
              <a:buAutoNum type="arabicPeriod"/>
            </a:pPr>
            <a:r>
              <a:rPr lang="fr-FR" dirty="0" smtClean="0"/>
              <a:t>organisation, formation</a:t>
            </a:r>
          </a:p>
          <a:p>
            <a:pPr marL="342900" indent="-342900">
              <a:buFont typeface="+mj-lt"/>
              <a:buAutoNum type="arabicPeriod"/>
            </a:pPr>
            <a:r>
              <a:rPr lang="fr-FR" dirty="0" smtClean="0"/>
              <a:t>Identification et évaluation des risques d’accidents majeurs</a:t>
            </a:r>
          </a:p>
          <a:p>
            <a:pPr marL="342900" indent="-342900">
              <a:buFont typeface="+mj-lt"/>
              <a:buAutoNum type="arabicPeriod"/>
            </a:pPr>
            <a:r>
              <a:rPr lang="fr-FR" dirty="0" smtClean="0"/>
              <a:t>Maîtrise des procédés, maîtrise d’exploitation</a:t>
            </a:r>
          </a:p>
          <a:p>
            <a:pPr marL="342900" indent="-342900">
              <a:buFont typeface="+mj-lt"/>
              <a:buAutoNum type="arabicPeriod"/>
            </a:pPr>
            <a:r>
              <a:rPr lang="fr-FR" dirty="0" smtClean="0"/>
              <a:t>Gestion des modifications</a:t>
            </a:r>
          </a:p>
          <a:p>
            <a:pPr marL="342900" indent="-342900">
              <a:buFont typeface="+mj-lt"/>
              <a:buAutoNum type="arabicPeriod"/>
            </a:pPr>
            <a:r>
              <a:rPr lang="fr-FR" dirty="0" smtClean="0"/>
              <a:t>Gestion des situations d’urgence</a:t>
            </a:r>
          </a:p>
          <a:p>
            <a:pPr marL="342900" indent="-342900">
              <a:buFont typeface="+mj-lt"/>
              <a:buAutoNum type="arabicPeriod"/>
            </a:pPr>
            <a:r>
              <a:rPr lang="fr-FR" dirty="0" smtClean="0"/>
              <a:t>Surveillance des performances</a:t>
            </a:r>
          </a:p>
          <a:p>
            <a:pPr marL="342900" indent="-342900">
              <a:buFont typeface="+mj-lt"/>
              <a:buAutoNum type="arabicPeriod"/>
            </a:pPr>
            <a:r>
              <a:rPr lang="fr-FR" dirty="0" smtClean="0"/>
              <a:t>Audits et revues de direction</a:t>
            </a:r>
          </a:p>
          <a:p>
            <a:endParaRPr lang="fr-FR" dirty="0"/>
          </a:p>
        </p:txBody>
      </p:sp>
    </p:spTree>
    <p:extLst>
      <p:ext uri="{BB962C8B-B14F-4D97-AF65-F5344CB8AC3E}">
        <p14:creationId xmlns:p14="http://schemas.microsoft.com/office/powerpoint/2010/main" val="311995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de-DE" altLang="fr-FR" sz="2400" dirty="0" smtClean="0"/>
              <a:t>1- Organisation - </a:t>
            </a:r>
            <a:r>
              <a:rPr lang="de-DE" altLang="fr-FR" sz="2400" dirty="0"/>
              <a:t>Formation</a:t>
            </a:r>
            <a:endParaRPr lang="en-US" sz="2400" dirty="0"/>
          </a:p>
        </p:txBody>
      </p:sp>
      <p:sp>
        <p:nvSpPr>
          <p:cNvPr id="8198"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1B698118-5BBA-459E-B289-B052CEDB054D}" type="slidenum">
              <a:rPr lang="de-DE" altLang="de-DE" sz="900">
                <a:solidFill>
                  <a:schemeClr val="tx2"/>
                </a:solidFill>
              </a:rPr>
              <a:pPr>
                <a:spcBef>
                  <a:spcPct val="0"/>
                </a:spcBef>
                <a:buClrTx/>
                <a:buSzTx/>
                <a:buFontTx/>
                <a:buNone/>
              </a:pPr>
              <a:t>5</a:t>
            </a:fld>
            <a:endParaRPr lang="de-DE" altLang="de-DE" sz="900">
              <a:solidFill>
                <a:schemeClr val="tx2"/>
              </a:solidFill>
            </a:endParaRPr>
          </a:p>
        </p:txBody>
      </p:sp>
      <p:sp>
        <p:nvSpPr>
          <p:cNvPr id="6" name="Fußzeilenplatzhalter 3"/>
          <p:cNvSpPr>
            <a:spLocks noGrp="1"/>
          </p:cNvSpPr>
          <p:nvPr>
            <p:ph type="ftr" sz="quarter" idx="11"/>
          </p:nvPr>
        </p:nvSpPr>
        <p:spPr bwMode="auto">
          <a:xfrm>
            <a:off x="3779912" y="6407175"/>
            <a:ext cx="40274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ClrTx/>
              <a:buSzTx/>
              <a:buNone/>
            </a:pPr>
            <a:r>
              <a:rPr lang="de-DE" altLang="de-DE" sz="900" dirty="0" err="1" smtClean="0">
                <a:solidFill>
                  <a:schemeClr val="tx2"/>
                </a:solidFill>
              </a:rPr>
              <a:t>Bilan</a:t>
            </a:r>
            <a:r>
              <a:rPr lang="de-DE" altLang="de-DE" sz="900" dirty="0" smtClean="0">
                <a:solidFill>
                  <a:schemeClr val="tx2"/>
                </a:solidFill>
              </a:rPr>
              <a:t> SGS </a:t>
            </a:r>
            <a:r>
              <a:rPr lang="de-DE" altLang="de-DE" sz="900" dirty="0">
                <a:solidFill>
                  <a:schemeClr val="tx2"/>
                </a:solidFill>
              </a:rPr>
              <a:t>2016  -  </a:t>
            </a:r>
            <a:r>
              <a:rPr lang="de-DE" altLang="de-DE" sz="900" dirty="0" err="1" smtClean="0">
                <a:solidFill>
                  <a:schemeClr val="tx2"/>
                </a:solidFill>
              </a:rPr>
              <a:t>mars</a:t>
            </a:r>
            <a:r>
              <a:rPr lang="de-DE" altLang="de-DE" sz="900" dirty="0" smtClean="0">
                <a:solidFill>
                  <a:schemeClr val="tx2"/>
                </a:solidFill>
              </a:rPr>
              <a:t> 2017</a:t>
            </a:r>
            <a:endParaRPr lang="de-DE" altLang="de-DE" sz="900" dirty="0">
              <a:solidFill>
                <a:schemeClr val="tx2"/>
              </a:solidFill>
            </a:endParaRPr>
          </a:p>
        </p:txBody>
      </p:sp>
      <p:graphicFrame>
        <p:nvGraphicFramePr>
          <p:cNvPr id="8" name="Espace réservé du contenu 6"/>
          <p:cNvGraphicFramePr>
            <a:graphicFrameLocks noGrp="1"/>
          </p:cNvGraphicFramePr>
          <p:nvPr>
            <p:ph idx="1"/>
            <p:extLst>
              <p:ext uri="{D42A27DB-BD31-4B8C-83A1-F6EECF244321}">
                <p14:modId xmlns:p14="http://schemas.microsoft.com/office/powerpoint/2010/main" val="2826341472"/>
              </p:ext>
            </p:extLst>
          </p:nvPr>
        </p:nvGraphicFramePr>
        <p:xfrm>
          <a:off x="683569" y="1772817"/>
          <a:ext cx="7632848" cy="4398599"/>
        </p:xfrm>
        <a:graphic>
          <a:graphicData uri="http://schemas.openxmlformats.org/drawingml/2006/table">
            <a:tbl>
              <a:tblPr firstRow="1" bandRow="1">
                <a:tableStyleId>{5C22544A-7EE6-4342-B048-85BDC9FD1C3A}</a:tableStyleId>
              </a:tblPr>
              <a:tblGrid>
                <a:gridCol w="3384375"/>
                <a:gridCol w="2840472"/>
                <a:gridCol w="1408001"/>
              </a:tblGrid>
              <a:tr h="332818">
                <a:tc>
                  <a:txBody>
                    <a:bodyPr/>
                    <a:lstStyle/>
                    <a:p>
                      <a:r>
                        <a:rPr lang="fr-FR" sz="1600" dirty="0" smtClean="0"/>
                        <a:t>Type de formation</a:t>
                      </a:r>
                      <a:endParaRPr lang="en-US" sz="1600" dirty="0"/>
                    </a:p>
                  </a:txBody>
                  <a:tcPr/>
                </a:tc>
                <a:tc>
                  <a:txBody>
                    <a:bodyPr/>
                    <a:lstStyle/>
                    <a:p>
                      <a:r>
                        <a:rPr lang="fr-FR" sz="1600" dirty="0" smtClean="0"/>
                        <a:t>personnes concernées</a:t>
                      </a:r>
                      <a:endParaRPr lang="en-US" sz="1600" dirty="0"/>
                    </a:p>
                  </a:txBody>
                  <a:tcPr/>
                </a:tc>
                <a:tc>
                  <a:txBody>
                    <a:bodyPr/>
                    <a:lstStyle/>
                    <a:p>
                      <a:r>
                        <a:rPr lang="fr-FR" sz="1600" dirty="0" smtClean="0"/>
                        <a:t>Nombre</a:t>
                      </a:r>
                      <a:endParaRPr lang="en-US" sz="1600" dirty="0"/>
                    </a:p>
                  </a:txBody>
                  <a:tcPr/>
                </a:tc>
              </a:tr>
              <a:tr h="574867">
                <a:tc>
                  <a:txBody>
                    <a:bodyPr/>
                    <a:lstStyle/>
                    <a:p>
                      <a:r>
                        <a:rPr lang="fr-FR" sz="1600" dirty="0" smtClean="0"/>
                        <a:t>Sensibilisation Atmosphère explosible (ATEX)</a:t>
                      </a:r>
                      <a:endParaRPr lang="en-US" sz="1600" dirty="0"/>
                    </a:p>
                  </a:txBody>
                  <a:tcPr/>
                </a:tc>
                <a:tc>
                  <a:txBody>
                    <a:bodyPr/>
                    <a:lstStyle/>
                    <a:p>
                      <a:r>
                        <a:rPr lang="fr-FR" sz="1600" dirty="0" smtClean="0"/>
                        <a:t>Opérateurs de fabrications </a:t>
                      </a:r>
                      <a:endParaRPr lang="en-US" sz="1600" dirty="0"/>
                    </a:p>
                  </a:txBody>
                  <a:tcPr/>
                </a:tc>
                <a:tc>
                  <a:txBody>
                    <a:bodyPr/>
                    <a:lstStyle/>
                    <a:p>
                      <a:r>
                        <a:rPr lang="fr-FR" sz="1600" dirty="0" smtClean="0"/>
                        <a:t>13</a:t>
                      </a:r>
                      <a:endParaRPr lang="en-US" sz="1600" dirty="0"/>
                    </a:p>
                  </a:txBody>
                  <a:tcPr/>
                </a:tc>
              </a:tr>
              <a:tr h="332818">
                <a:tc>
                  <a:txBody>
                    <a:bodyPr/>
                    <a:lstStyle/>
                    <a:p>
                      <a:r>
                        <a:rPr lang="fr-FR" sz="1600" dirty="0" smtClean="0"/>
                        <a:t>Permis de feu</a:t>
                      </a:r>
                      <a:endParaRPr lang="en-US" sz="1600" dirty="0"/>
                    </a:p>
                  </a:txBody>
                  <a:tcPr/>
                </a:tc>
                <a:tc>
                  <a:txBody>
                    <a:bodyPr/>
                    <a:lstStyle/>
                    <a:p>
                      <a:r>
                        <a:rPr lang="fr-FR" sz="1600" dirty="0" smtClean="0"/>
                        <a:t>Chefs d’équipe</a:t>
                      </a:r>
                      <a:endParaRPr lang="en-US" sz="1600" dirty="0"/>
                    </a:p>
                  </a:txBody>
                  <a:tcPr/>
                </a:tc>
                <a:tc>
                  <a:txBody>
                    <a:bodyPr/>
                    <a:lstStyle/>
                    <a:p>
                      <a:r>
                        <a:rPr lang="fr-FR" sz="1600" dirty="0" smtClean="0"/>
                        <a:t>03</a:t>
                      </a:r>
                      <a:endParaRPr lang="en-US" sz="1600" dirty="0"/>
                    </a:p>
                  </a:txBody>
                  <a:tcPr/>
                </a:tc>
              </a:tr>
              <a:tr h="332818">
                <a:tc>
                  <a:txBody>
                    <a:bodyPr/>
                    <a:lstStyle/>
                    <a:p>
                      <a:r>
                        <a:rPr lang="fr-FR" sz="1600" dirty="0" smtClean="0"/>
                        <a:t>Habilitation électrique </a:t>
                      </a:r>
                      <a:endParaRPr lang="en-US" sz="1600" dirty="0"/>
                    </a:p>
                  </a:txBody>
                  <a:tcPr/>
                </a:tc>
                <a:tc>
                  <a:txBody>
                    <a:bodyPr/>
                    <a:lstStyle/>
                    <a:p>
                      <a:r>
                        <a:rPr lang="fr-FR" sz="1600" dirty="0" smtClean="0"/>
                        <a:t>Service technique et fabrication</a:t>
                      </a:r>
                      <a:endParaRPr lang="en-US" sz="1600" dirty="0"/>
                    </a:p>
                  </a:txBody>
                  <a:tcPr/>
                </a:tc>
                <a:tc>
                  <a:txBody>
                    <a:bodyPr/>
                    <a:lstStyle/>
                    <a:p>
                      <a:r>
                        <a:rPr lang="fr-FR" sz="1600" dirty="0" smtClean="0"/>
                        <a:t>30</a:t>
                      </a:r>
                      <a:endParaRPr lang="en-US" sz="1600" dirty="0"/>
                    </a:p>
                  </a:txBody>
                  <a:tcPr/>
                </a:tc>
              </a:tr>
              <a:tr h="574867">
                <a:tc>
                  <a:txBody>
                    <a:bodyPr/>
                    <a:lstStyle/>
                    <a:p>
                      <a:r>
                        <a:rPr lang="fr-FR" sz="1600" dirty="0" smtClean="0"/>
                        <a:t>Règlementation transport Matières dangereuses</a:t>
                      </a:r>
                      <a:endParaRPr lang="en-US" sz="1600" dirty="0"/>
                    </a:p>
                  </a:txBody>
                  <a:tcPr/>
                </a:tc>
                <a:tc>
                  <a:txBody>
                    <a:bodyPr/>
                    <a:lstStyle/>
                    <a:p>
                      <a:r>
                        <a:rPr lang="fr-FR" sz="1600" dirty="0" smtClean="0"/>
                        <a:t>Logistiques et Sécurité</a:t>
                      </a:r>
                      <a:endParaRPr lang="en-US" sz="1600" dirty="0"/>
                    </a:p>
                  </a:txBody>
                  <a:tcPr/>
                </a:tc>
                <a:tc>
                  <a:txBody>
                    <a:bodyPr/>
                    <a:lstStyle/>
                    <a:p>
                      <a:r>
                        <a:rPr lang="fr-FR" sz="1600" dirty="0" smtClean="0"/>
                        <a:t>09</a:t>
                      </a:r>
                      <a:endParaRPr lang="en-US" sz="1600" dirty="0"/>
                    </a:p>
                  </a:txBody>
                  <a:tcPr/>
                </a:tc>
              </a:tr>
              <a:tr h="644231">
                <a:tc>
                  <a:txBody>
                    <a:bodyPr/>
                    <a:lstStyle/>
                    <a:p>
                      <a:r>
                        <a:rPr lang="fr-FR" sz="1600" dirty="0" smtClean="0"/>
                        <a:t>Les paramètres de fonctionnement de procédés</a:t>
                      </a:r>
                      <a:endParaRPr lang="en-US" sz="1600" dirty="0"/>
                    </a:p>
                  </a:txBody>
                  <a:tcPr/>
                </a:tc>
                <a:tc>
                  <a:txBody>
                    <a:bodyPr/>
                    <a:lstStyle/>
                    <a:p>
                      <a:r>
                        <a:rPr lang="fr-FR" sz="1600" dirty="0" smtClean="0"/>
                        <a:t>Fabrications, </a:t>
                      </a:r>
                      <a:r>
                        <a:rPr lang="fr-FR" sz="1600" dirty="0" smtClean="0"/>
                        <a:t>logistiques</a:t>
                      </a:r>
                      <a:endParaRPr lang="en-US" sz="1600" dirty="0"/>
                    </a:p>
                  </a:txBody>
                  <a:tcPr/>
                </a:tc>
                <a:tc>
                  <a:txBody>
                    <a:bodyPr/>
                    <a:lstStyle/>
                    <a:p>
                      <a:r>
                        <a:rPr lang="fr-FR" sz="1600" dirty="0" smtClean="0"/>
                        <a:t>45</a:t>
                      </a:r>
                      <a:endParaRPr lang="en-US" sz="1600" dirty="0"/>
                    </a:p>
                  </a:txBody>
                  <a:tcPr/>
                </a:tc>
              </a:tr>
              <a:tr h="432048">
                <a:tc>
                  <a:txBody>
                    <a:bodyPr/>
                    <a:lstStyle/>
                    <a:p>
                      <a:r>
                        <a:rPr lang="fr-FR" sz="1600" dirty="0" smtClean="0"/>
                        <a:t>Manipulation</a:t>
                      </a:r>
                      <a:r>
                        <a:rPr lang="fr-FR" sz="1600" baseline="0" dirty="0" smtClean="0"/>
                        <a:t> des extincteurs</a:t>
                      </a:r>
                      <a:endParaRPr lang="en-US" sz="1600" dirty="0"/>
                    </a:p>
                  </a:txBody>
                  <a:tcPr/>
                </a:tc>
                <a:tc>
                  <a:txBody>
                    <a:bodyPr/>
                    <a:lstStyle/>
                    <a:p>
                      <a:r>
                        <a:rPr lang="fr-FR" sz="1600" dirty="0" smtClean="0"/>
                        <a:t>Personnel</a:t>
                      </a:r>
                      <a:endParaRPr lang="en-US" sz="1600" dirty="0"/>
                    </a:p>
                  </a:txBody>
                  <a:tcPr/>
                </a:tc>
                <a:tc>
                  <a:txBody>
                    <a:bodyPr/>
                    <a:lstStyle/>
                    <a:p>
                      <a:r>
                        <a:rPr lang="fr-FR" sz="1600" dirty="0" smtClean="0"/>
                        <a:t>68</a:t>
                      </a:r>
                      <a:endParaRPr lang="en-US" sz="1600" dirty="0"/>
                    </a:p>
                  </a:txBody>
                  <a:tcPr/>
                </a:tc>
              </a:tr>
              <a:tr h="574867">
                <a:tc>
                  <a:txBody>
                    <a:bodyPr/>
                    <a:lstStyle/>
                    <a:p>
                      <a:r>
                        <a:rPr lang="fr-FR" sz="1600" dirty="0" smtClean="0"/>
                        <a:t>Intervention encas d’ incendie</a:t>
                      </a:r>
                      <a:endParaRPr lang="en-US" sz="1600" dirty="0"/>
                    </a:p>
                  </a:txBody>
                  <a:tcPr/>
                </a:tc>
                <a:tc>
                  <a:txBody>
                    <a:bodyPr/>
                    <a:lstStyle/>
                    <a:p>
                      <a:r>
                        <a:rPr lang="fr-FR" sz="1600" dirty="0" smtClean="0"/>
                        <a:t>Equipiers de seconde intervention</a:t>
                      </a:r>
                      <a:endParaRPr lang="en-US" sz="1600" dirty="0"/>
                    </a:p>
                  </a:txBody>
                  <a:tcPr/>
                </a:tc>
                <a:tc>
                  <a:txBody>
                    <a:bodyPr/>
                    <a:lstStyle/>
                    <a:p>
                      <a:r>
                        <a:rPr lang="fr-FR" sz="1600" dirty="0" smtClean="0"/>
                        <a:t>17</a:t>
                      </a:r>
                      <a:endParaRPr lang="en-US" sz="1600" dirty="0"/>
                    </a:p>
                  </a:txBody>
                  <a:tcPr/>
                </a:tc>
              </a:tr>
              <a:tr h="574867">
                <a:tc>
                  <a:txBody>
                    <a:bodyPr/>
                    <a:lstStyle/>
                    <a:p>
                      <a:r>
                        <a:rPr lang="fr-FR" sz="1600" dirty="0" smtClean="0"/>
                        <a:t>Gestion de sinistre</a:t>
                      </a:r>
                      <a:endParaRPr lang="en-US" sz="1600" dirty="0"/>
                    </a:p>
                  </a:txBody>
                  <a:tcPr/>
                </a:tc>
                <a:tc>
                  <a:txBody>
                    <a:bodyPr/>
                    <a:lstStyle/>
                    <a:p>
                      <a:r>
                        <a:rPr lang="fr-FR" sz="1600" dirty="0" smtClean="0"/>
                        <a:t>Membres </a:t>
                      </a:r>
                      <a:r>
                        <a:rPr lang="fr-FR" sz="1600" dirty="0" smtClean="0"/>
                        <a:t>d’équipe d’astreinte POI</a:t>
                      </a:r>
                      <a:endParaRPr lang="en-US" sz="1600" dirty="0"/>
                    </a:p>
                  </a:txBody>
                  <a:tcPr/>
                </a:tc>
                <a:tc>
                  <a:txBody>
                    <a:bodyPr/>
                    <a:lstStyle/>
                    <a:p>
                      <a:r>
                        <a:rPr lang="fr-FR" sz="1600" dirty="0" smtClean="0"/>
                        <a:t>03</a:t>
                      </a:r>
                      <a:endParaRPr lang="en-US" sz="1600" dirty="0"/>
                    </a:p>
                  </a:txBody>
                  <a:tcPr/>
                </a:tc>
              </a:tr>
            </a:tbl>
          </a:graphicData>
        </a:graphic>
      </p:graphicFrame>
      <p:sp>
        <p:nvSpPr>
          <p:cNvPr id="3" name="ZoneTexte 2"/>
          <p:cNvSpPr txBox="1"/>
          <p:nvPr/>
        </p:nvSpPr>
        <p:spPr>
          <a:xfrm>
            <a:off x="539552" y="1052736"/>
            <a:ext cx="7344816" cy="861774"/>
          </a:xfrm>
          <a:prstGeom prst="rect">
            <a:avLst/>
          </a:prstGeom>
          <a:noFill/>
        </p:spPr>
        <p:txBody>
          <a:bodyPr wrap="square" rtlCol="0">
            <a:spAutoFit/>
          </a:bodyPr>
          <a:lstStyle/>
          <a:p>
            <a:r>
              <a:rPr lang="fr-FR" u="sng" dirty="0" smtClean="0">
                <a:effectLst>
                  <a:outerShdw blurRad="38100" dist="38100" dir="2700000" algn="tl">
                    <a:srgbClr val="000000">
                      <a:alpha val="43137"/>
                    </a:srgbClr>
                  </a:outerShdw>
                </a:effectLst>
              </a:rPr>
              <a:t>Organisation </a:t>
            </a:r>
            <a:r>
              <a:rPr lang="fr-FR" dirty="0" smtClean="0"/>
              <a:t>: </a:t>
            </a:r>
            <a:r>
              <a:rPr lang="fr-FR" sz="1600" dirty="0" smtClean="0"/>
              <a:t>11 départs en retraite en </a:t>
            </a:r>
            <a:r>
              <a:rPr lang="fr-FR" sz="1600" dirty="0" smtClean="0"/>
              <a:t>2016 </a:t>
            </a:r>
            <a:r>
              <a:rPr lang="fr-FR" sz="1600" dirty="0" smtClean="0"/>
              <a:t>avec prévision </a:t>
            </a:r>
            <a:r>
              <a:rPr lang="fr-FR" sz="1600" dirty="0" smtClean="0"/>
              <a:t>d’embauche </a:t>
            </a:r>
            <a:r>
              <a:rPr lang="fr-FR" sz="1600" dirty="0" smtClean="0"/>
              <a:t>de remplacement</a:t>
            </a:r>
          </a:p>
          <a:p>
            <a:endParaRPr lang="en-US" sz="1600" dirty="0"/>
          </a:p>
        </p:txBody>
      </p:sp>
    </p:spTree>
    <p:extLst>
      <p:ext uri="{BB962C8B-B14F-4D97-AF65-F5344CB8AC3E}">
        <p14:creationId xmlns:p14="http://schemas.microsoft.com/office/powerpoint/2010/main" val="3993049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fr-FR" altLang="fr-FR" sz="2400" dirty="0" smtClean="0"/>
              <a:t>2- </a:t>
            </a:r>
            <a:r>
              <a:rPr lang="fr-FR" altLang="fr-FR" sz="2400" dirty="0"/>
              <a:t>Identification et évaluation des risques d’accidents majeurs</a:t>
            </a:r>
            <a:endParaRPr lang="fr-FR" sz="2400" dirty="0"/>
          </a:p>
        </p:txBody>
      </p:sp>
      <p:sp>
        <p:nvSpPr>
          <p:cNvPr id="5" name="Espace réservé du numéro de diapositive 4"/>
          <p:cNvSpPr>
            <a:spLocks noGrp="1"/>
          </p:cNvSpPr>
          <p:nvPr>
            <p:ph type="sldNum" sz="quarter" idx="12"/>
          </p:nvPr>
        </p:nvSpPr>
        <p:spPr/>
        <p:txBody>
          <a:bodyPr/>
          <a:lstStyle/>
          <a:p>
            <a:fld id="{4EEE6091-357B-4A14-B28A-D176D2C28F5C}" type="slidenum">
              <a:rPr lang="de-DE" altLang="de-DE" smtClean="0"/>
              <a:pPr/>
              <a:t>6</a:t>
            </a:fld>
            <a:endParaRPr lang="de-DE" altLang="de-DE"/>
          </a:p>
        </p:txBody>
      </p:sp>
      <p:sp>
        <p:nvSpPr>
          <p:cNvPr id="6" name="Rectangle 5"/>
          <p:cNvSpPr/>
          <p:nvPr/>
        </p:nvSpPr>
        <p:spPr>
          <a:xfrm>
            <a:off x="395536" y="1196752"/>
            <a:ext cx="8496300" cy="3724096"/>
          </a:xfrm>
          <a:prstGeom prst="rect">
            <a:avLst/>
          </a:prstGeom>
        </p:spPr>
        <p:txBody>
          <a:bodyPr>
            <a:spAutoFit/>
          </a:bodyPr>
          <a:lstStyle/>
          <a:p>
            <a:pPr>
              <a:defRPr/>
            </a:pPr>
            <a:r>
              <a:rPr lang="en-GB" b="1" u="sng" dirty="0">
                <a:solidFill>
                  <a:schemeClr val="tx2">
                    <a:lumMod val="60000"/>
                    <a:lumOff val="40000"/>
                  </a:schemeClr>
                </a:solidFill>
              </a:rPr>
              <a:t>Analyse de </a:t>
            </a:r>
            <a:r>
              <a:rPr lang="en-GB" b="1" u="sng" dirty="0" err="1">
                <a:solidFill>
                  <a:schemeClr val="tx2">
                    <a:lumMod val="60000"/>
                    <a:lumOff val="40000"/>
                  </a:schemeClr>
                </a:solidFill>
              </a:rPr>
              <a:t>risques</a:t>
            </a:r>
            <a:r>
              <a:rPr lang="en-GB" b="1" u="sng" dirty="0">
                <a:solidFill>
                  <a:schemeClr val="tx2">
                    <a:lumMod val="60000"/>
                    <a:lumOff val="40000"/>
                  </a:schemeClr>
                </a:solidFill>
              </a:rPr>
              <a:t> </a:t>
            </a:r>
            <a:r>
              <a:rPr lang="en-GB" b="1" u="sng" dirty="0" smtClean="0">
                <a:solidFill>
                  <a:schemeClr val="tx2">
                    <a:lumMod val="60000"/>
                    <a:lumOff val="40000"/>
                  </a:schemeClr>
                </a:solidFill>
              </a:rPr>
              <a:t>de </a:t>
            </a:r>
            <a:r>
              <a:rPr lang="en-GB" b="1" u="sng" dirty="0" err="1" smtClean="0">
                <a:solidFill>
                  <a:schemeClr val="tx2">
                    <a:lumMod val="60000"/>
                    <a:lumOff val="40000"/>
                  </a:schemeClr>
                </a:solidFill>
              </a:rPr>
              <a:t>Procédés</a:t>
            </a:r>
            <a:endParaRPr lang="en-GB" b="1" u="sng" dirty="0">
              <a:solidFill>
                <a:schemeClr val="tx2">
                  <a:lumMod val="60000"/>
                  <a:lumOff val="40000"/>
                </a:schemeClr>
              </a:solidFill>
            </a:endParaRPr>
          </a:p>
          <a:p>
            <a:pPr>
              <a:defRPr/>
            </a:pPr>
            <a:endParaRPr lang="en-GB" b="1" u="sng" dirty="0">
              <a:solidFill>
                <a:srgbClr val="FF0000"/>
              </a:solidFill>
            </a:endParaRPr>
          </a:p>
          <a:p>
            <a:pPr marL="742950" lvl="1" indent="-285750">
              <a:buFont typeface="Arial" pitchFamily="34" charset="0"/>
              <a:buChar char="•"/>
              <a:defRPr/>
            </a:pPr>
            <a:endParaRPr lang="en-GB" sz="1400" dirty="0"/>
          </a:p>
          <a:p>
            <a:pPr marL="285750" indent="-285750">
              <a:buFont typeface="Arial" panose="020B0604020202020204" pitchFamily="34" charset="0"/>
              <a:buChar char="−"/>
              <a:defRPr/>
            </a:pPr>
            <a:r>
              <a:rPr lang="en-GB" sz="1600" dirty="0" err="1" smtClean="0"/>
              <a:t>Poursuite</a:t>
            </a:r>
            <a:r>
              <a:rPr lang="en-GB" sz="1600" dirty="0" smtClean="0"/>
              <a:t> du programme interne </a:t>
            </a:r>
            <a:r>
              <a:rPr lang="en-GB" sz="1600" dirty="0" err="1" smtClean="0"/>
              <a:t>d’analyse</a:t>
            </a:r>
            <a:r>
              <a:rPr lang="en-GB" sz="1600" dirty="0" smtClean="0"/>
              <a:t> de </a:t>
            </a:r>
            <a:r>
              <a:rPr lang="en-GB" sz="1600" dirty="0" err="1" smtClean="0"/>
              <a:t>risques</a:t>
            </a:r>
            <a:r>
              <a:rPr lang="en-GB" sz="1600" dirty="0" smtClean="0"/>
              <a:t> des installations </a:t>
            </a:r>
            <a:r>
              <a:rPr lang="en-GB" sz="1600" dirty="0" err="1"/>
              <a:t>existantes</a:t>
            </a:r>
            <a:r>
              <a:rPr lang="en-GB" sz="1600" dirty="0"/>
              <a:t> </a:t>
            </a:r>
            <a:r>
              <a:rPr lang="en-GB" sz="1600" dirty="0" smtClean="0"/>
              <a:t>:</a:t>
            </a:r>
          </a:p>
          <a:p>
            <a:pPr marL="285750" indent="-285750">
              <a:buFont typeface="Arial" panose="020B0604020202020204" pitchFamily="34" charset="0"/>
              <a:buChar char="−"/>
              <a:defRPr/>
            </a:pPr>
            <a:endParaRPr lang="en-GB" sz="1600" dirty="0" smtClean="0"/>
          </a:p>
          <a:p>
            <a:pPr>
              <a:defRPr/>
            </a:pPr>
            <a:endParaRPr lang="en-GB" sz="1000" dirty="0"/>
          </a:p>
          <a:p>
            <a:pPr marL="742950" lvl="1" indent="-285750">
              <a:buSzPct val="120000"/>
              <a:buFont typeface="Arial" pitchFamily="34" charset="0"/>
              <a:buChar char="•"/>
              <a:defRPr/>
            </a:pPr>
            <a:r>
              <a:rPr lang="fr-FR" sz="1600" dirty="0"/>
              <a:t>Dépotage et stockage de </a:t>
            </a:r>
            <a:r>
              <a:rPr lang="fr-FR" sz="1600" dirty="0" smtClean="0"/>
              <a:t>styrène</a:t>
            </a:r>
          </a:p>
          <a:p>
            <a:pPr lvl="1">
              <a:buSzPct val="120000"/>
              <a:defRPr/>
            </a:pPr>
            <a:endParaRPr lang="en-GB" sz="1600" dirty="0"/>
          </a:p>
          <a:p>
            <a:pPr marL="742950" lvl="1" indent="-285750">
              <a:buSzPct val="120000"/>
              <a:buFont typeface="Arial" pitchFamily="34" charset="0"/>
              <a:buChar char="•"/>
              <a:defRPr/>
            </a:pPr>
            <a:r>
              <a:rPr lang="fr-FR" altLang="fr-FR" sz="1600" dirty="0" smtClean="0"/>
              <a:t>Dépotage et stockage de lessive de soude</a:t>
            </a:r>
          </a:p>
          <a:p>
            <a:pPr marL="742950" lvl="1" indent="-285750">
              <a:buSzPct val="120000"/>
              <a:buFont typeface="Arial" pitchFamily="34" charset="0"/>
              <a:buChar char="•"/>
              <a:defRPr/>
            </a:pPr>
            <a:endParaRPr lang="fr-FR" altLang="fr-FR" sz="1600" dirty="0"/>
          </a:p>
          <a:p>
            <a:pPr lvl="1">
              <a:buSzPct val="120000"/>
              <a:defRPr/>
            </a:pPr>
            <a:endParaRPr lang="fr-FR" altLang="fr-FR" sz="1600" dirty="0" smtClean="0"/>
          </a:p>
          <a:p>
            <a:pPr marL="742950" lvl="1" indent="-285750">
              <a:buSzPct val="120000"/>
              <a:buFont typeface="Arial" pitchFamily="34" charset="0"/>
              <a:buChar char="•"/>
              <a:defRPr/>
            </a:pPr>
            <a:r>
              <a:rPr lang="fr-FR" sz="1600" dirty="0" smtClean="0"/>
              <a:t>Dépotage et stockage d’acide chlorhydrique</a:t>
            </a:r>
          </a:p>
          <a:p>
            <a:pPr marL="742950" lvl="1" indent="-285750">
              <a:buSzPct val="120000"/>
              <a:buFont typeface="Arial" pitchFamily="34" charset="0"/>
              <a:buChar char="•"/>
              <a:defRPr/>
            </a:pPr>
            <a:endParaRPr lang="en-GB" sz="1600" dirty="0"/>
          </a:p>
          <a:p>
            <a:pPr marL="742950" lvl="1" indent="-285750">
              <a:buSzPct val="120000"/>
              <a:buFont typeface="Arial" pitchFamily="34" charset="0"/>
              <a:buChar char="•"/>
              <a:defRPr/>
            </a:pPr>
            <a:endParaRPr lang="en-GB" sz="1600" dirty="0"/>
          </a:p>
          <a:p>
            <a:pPr marL="742950" lvl="1" indent="-285750">
              <a:buSzPct val="120000"/>
              <a:buFont typeface="Arial" pitchFamily="34" charset="0"/>
              <a:buChar char="•"/>
              <a:defRPr/>
            </a:pPr>
            <a:endParaRPr lang="en-GB" sz="1600" dirty="0"/>
          </a:p>
        </p:txBody>
      </p:sp>
      <p:sp>
        <p:nvSpPr>
          <p:cNvPr id="7" name="Fußzeilenplatzhalter 3"/>
          <p:cNvSpPr>
            <a:spLocks noGrp="1"/>
          </p:cNvSpPr>
          <p:nvPr>
            <p:ph type="ftr" sz="quarter" idx="11"/>
          </p:nvPr>
        </p:nvSpPr>
        <p:spPr bwMode="auto">
          <a:xfrm>
            <a:off x="3779912" y="6407175"/>
            <a:ext cx="40274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ClrTx/>
              <a:buSzTx/>
              <a:buNone/>
            </a:pPr>
            <a:r>
              <a:rPr lang="de-DE" altLang="de-DE" sz="900" dirty="0" err="1" smtClean="0">
                <a:solidFill>
                  <a:schemeClr val="tx2"/>
                </a:solidFill>
              </a:rPr>
              <a:t>Bilan</a:t>
            </a:r>
            <a:r>
              <a:rPr lang="de-DE" altLang="de-DE" sz="900" dirty="0" smtClean="0">
                <a:solidFill>
                  <a:schemeClr val="tx2"/>
                </a:solidFill>
              </a:rPr>
              <a:t> SGS </a:t>
            </a:r>
            <a:r>
              <a:rPr lang="de-DE" altLang="de-DE" sz="900" dirty="0">
                <a:solidFill>
                  <a:schemeClr val="tx2"/>
                </a:solidFill>
              </a:rPr>
              <a:t>2016  -  </a:t>
            </a:r>
            <a:r>
              <a:rPr lang="de-DE" altLang="de-DE" sz="900" dirty="0" err="1" smtClean="0">
                <a:solidFill>
                  <a:schemeClr val="tx2"/>
                </a:solidFill>
              </a:rPr>
              <a:t>mars</a:t>
            </a:r>
            <a:r>
              <a:rPr lang="de-DE" altLang="de-DE" sz="900" dirty="0" smtClean="0">
                <a:solidFill>
                  <a:schemeClr val="tx2"/>
                </a:solidFill>
              </a:rPr>
              <a:t> 2017</a:t>
            </a:r>
            <a:endParaRPr lang="de-DE" altLang="de-DE" sz="900" dirty="0">
              <a:solidFill>
                <a:schemeClr val="tx2"/>
              </a:solidFill>
            </a:endParaRPr>
          </a:p>
        </p:txBody>
      </p:sp>
    </p:spTree>
    <p:extLst>
      <p:ext uri="{BB962C8B-B14F-4D97-AF65-F5344CB8AC3E}">
        <p14:creationId xmlns:p14="http://schemas.microsoft.com/office/powerpoint/2010/main" val="2521058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fr-FR" altLang="fr-FR" sz="2400" dirty="0" smtClean="0"/>
              <a:t>3- </a:t>
            </a:r>
            <a:r>
              <a:rPr lang="fr-FR" altLang="fr-FR" sz="2400" dirty="0"/>
              <a:t>Maîtrise des procédés, maîtrise d’exploitation</a:t>
            </a:r>
            <a:endParaRPr lang="fr-FR" sz="2400" dirty="0"/>
          </a:p>
        </p:txBody>
      </p:sp>
      <p:sp>
        <p:nvSpPr>
          <p:cNvPr id="5" name="Espace réservé du numéro de diapositive 4"/>
          <p:cNvSpPr>
            <a:spLocks noGrp="1"/>
          </p:cNvSpPr>
          <p:nvPr>
            <p:ph type="sldNum" sz="quarter" idx="12"/>
          </p:nvPr>
        </p:nvSpPr>
        <p:spPr/>
        <p:txBody>
          <a:bodyPr/>
          <a:lstStyle/>
          <a:p>
            <a:fld id="{4EEE6091-357B-4A14-B28A-D176D2C28F5C}" type="slidenum">
              <a:rPr lang="de-DE" altLang="de-DE" smtClean="0"/>
              <a:pPr/>
              <a:t>7</a:t>
            </a:fld>
            <a:endParaRPr lang="de-DE" altLang="de-DE"/>
          </a:p>
        </p:txBody>
      </p:sp>
      <p:sp>
        <p:nvSpPr>
          <p:cNvPr id="6" name="Rectangle 3"/>
          <p:cNvSpPr>
            <a:spLocks noChangeArrowheads="1"/>
          </p:cNvSpPr>
          <p:nvPr/>
        </p:nvSpPr>
        <p:spPr bwMode="auto">
          <a:xfrm>
            <a:off x="539750" y="1205751"/>
            <a:ext cx="8353425"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3C71"/>
              </a:buClr>
              <a:buSzPct val="120000"/>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82A00F"/>
              </a:buClr>
              <a:buFont typeface="Arial" charset="0"/>
              <a:buChar char="–"/>
              <a:defRPr sz="1600">
                <a:solidFill>
                  <a:schemeClr val="tx1"/>
                </a:solidFill>
                <a:latin typeface="Arial" charset="0"/>
                <a:cs typeface="Arial" charset="0"/>
              </a:defRPr>
            </a:lvl2pPr>
            <a:lvl3pPr marL="1143000" indent="-228600" eaLnBrk="0" hangingPunct="0">
              <a:spcBef>
                <a:spcPct val="20000"/>
              </a:spcBef>
              <a:buClr>
                <a:srgbClr val="82A00F"/>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defRPr/>
            </a:pPr>
            <a:r>
              <a:rPr lang="fr-FR" altLang="fr-FR" sz="1800" b="1" u="sng" dirty="0" smtClean="0">
                <a:solidFill>
                  <a:schemeClr val="tx2">
                    <a:lumMod val="60000"/>
                    <a:lumOff val="40000"/>
                  </a:schemeClr>
                </a:solidFill>
              </a:rPr>
              <a:t>Révision des procédures opérationnelles et information des opérateurs</a:t>
            </a:r>
          </a:p>
          <a:p>
            <a:pPr eaLnBrk="1" hangingPunct="1">
              <a:spcBef>
                <a:spcPct val="0"/>
              </a:spcBef>
              <a:buClrTx/>
              <a:buSzTx/>
              <a:buFontTx/>
              <a:buNone/>
              <a:defRPr/>
            </a:pPr>
            <a:endParaRPr lang="fr-FR" altLang="fr-FR" sz="500" dirty="0" smtClean="0"/>
          </a:p>
          <a:p>
            <a:pPr marL="285750" indent="-285750" eaLnBrk="1" hangingPunct="1">
              <a:spcBef>
                <a:spcPct val="0"/>
              </a:spcBef>
              <a:buClrTx/>
              <a:buSzTx/>
              <a:buFont typeface="Arial" panose="020B0604020202020204" pitchFamily="34" charset="0"/>
              <a:buChar char="−"/>
              <a:defRPr/>
            </a:pPr>
            <a:r>
              <a:rPr lang="fr-FR" altLang="fr-FR" sz="1600" dirty="0" smtClean="0"/>
              <a:t>Atelier de fabrication de polystyrène compact (CMP) :</a:t>
            </a:r>
          </a:p>
          <a:p>
            <a:pPr lvl="1" eaLnBrk="1" hangingPunct="1">
              <a:spcBef>
                <a:spcPct val="0"/>
              </a:spcBef>
              <a:buClrTx/>
              <a:buFontTx/>
              <a:buNone/>
              <a:defRPr/>
            </a:pPr>
            <a:r>
              <a:rPr lang="fr-FR" altLang="fr-FR" dirty="0" smtClean="0"/>
              <a:t>9 procédures d’urgence et 16 procédures opératoires</a:t>
            </a:r>
          </a:p>
          <a:p>
            <a:pPr marL="285750" indent="-285750" eaLnBrk="1" hangingPunct="1">
              <a:spcBef>
                <a:spcPct val="0"/>
              </a:spcBef>
              <a:buClrTx/>
              <a:buSzTx/>
              <a:buFont typeface="Arial" panose="020B0604020202020204" pitchFamily="34" charset="0"/>
              <a:buChar char="−"/>
              <a:defRPr/>
            </a:pPr>
            <a:r>
              <a:rPr lang="fr-FR" altLang="fr-FR" sz="1600" dirty="0"/>
              <a:t>Atelier de fabrication de polystyrène </a:t>
            </a:r>
            <a:r>
              <a:rPr lang="fr-FR" altLang="fr-FR" sz="1600" dirty="0" smtClean="0"/>
              <a:t>expansible (EPS) </a:t>
            </a:r>
            <a:r>
              <a:rPr lang="fr-FR" altLang="fr-FR" sz="1600" dirty="0"/>
              <a:t>:</a:t>
            </a:r>
          </a:p>
          <a:p>
            <a:pPr lvl="1" eaLnBrk="1" hangingPunct="1">
              <a:spcBef>
                <a:spcPct val="0"/>
              </a:spcBef>
              <a:buClrTx/>
              <a:buFontTx/>
              <a:buNone/>
              <a:defRPr/>
            </a:pPr>
            <a:r>
              <a:rPr lang="fr-FR" altLang="fr-FR" dirty="0" smtClean="0"/>
              <a:t>1 procédure opératoire</a:t>
            </a:r>
            <a:endParaRPr lang="fr-FR" altLang="fr-FR" dirty="0"/>
          </a:p>
        </p:txBody>
      </p:sp>
      <p:sp>
        <p:nvSpPr>
          <p:cNvPr id="7" name="ZoneTexte 6"/>
          <p:cNvSpPr txBox="1"/>
          <p:nvPr/>
        </p:nvSpPr>
        <p:spPr>
          <a:xfrm>
            <a:off x="513110" y="2852936"/>
            <a:ext cx="8604250" cy="2385268"/>
          </a:xfrm>
          <a:prstGeom prst="rect">
            <a:avLst/>
          </a:prstGeom>
          <a:noFill/>
        </p:spPr>
        <p:txBody>
          <a:bodyPr wrap="square">
            <a:spAutoFit/>
          </a:bodyPr>
          <a:lstStyle/>
          <a:p>
            <a:pPr>
              <a:defRPr/>
            </a:pPr>
            <a:r>
              <a:rPr lang="fr-FR" b="1" u="sng" dirty="0" smtClean="0">
                <a:solidFill>
                  <a:schemeClr val="tx2">
                    <a:lumMod val="60000"/>
                    <a:lumOff val="40000"/>
                  </a:schemeClr>
                </a:solidFill>
                <a:latin typeface="Arial" charset="0"/>
                <a:cs typeface="Arial" charset="0"/>
              </a:rPr>
              <a:t>Vieillissement des installations / stockages de liquides inflammables</a:t>
            </a:r>
          </a:p>
          <a:p>
            <a:pPr>
              <a:defRPr/>
            </a:pPr>
            <a:r>
              <a:rPr lang="fr-FR" sz="1400" b="1" dirty="0" smtClean="0">
                <a:solidFill>
                  <a:schemeClr val="tx2">
                    <a:lumMod val="60000"/>
                    <a:lumOff val="40000"/>
                  </a:schemeClr>
                </a:solidFill>
                <a:latin typeface="Arial" charset="0"/>
                <a:cs typeface="Arial" charset="0"/>
              </a:rPr>
              <a:t>(arrêtés des 3 et 4 octobre 2010 modifiés)</a:t>
            </a:r>
          </a:p>
          <a:p>
            <a:pPr>
              <a:defRPr/>
            </a:pPr>
            <a:endParaRPr lang="fr-FR" sz="500" b="1" u="sng" dirty="0" smtClean="0"/>
          </a:p>
          <a:p>
            <a:pPr marL="285750" indent="-285750">
              <a:buFont typeface="Arial" panose="020B0604020202020204" pitchFamily="34" charset="0"/>
              <a:buChar char="−"/>
              <a:defRPr/>
            </a:pPr>
            <a:r>
              <a:rPr lang="fr-FR" sz="1600" dirty="0" smtClean="0"/>
              <a:t>Poursuite des plans de protection contre la corrosion</a:t>
            </a:r>
          </a:p>
          <a:p>
            <a:pPr>
              <a:defRPr/>
            </a:pPr>
            <a:endParaRPr lang="fr-FR" sz="1600" dirty="0" smtClean="0"/>
          </a:p>
          <a:p>
            <a:pPr>
              <a:defRPr/>
            </a:pPr>
            <a:r>
              <a:rPr lang="fr-FR" sz="1600" dirty="0" smtClean="0"/>
              <a:t>Mise en peinture des tuyauteries de distribution de styrène, racks inter-unités, cuve de la     réserve d’eau incendie</a:t>
            </a:r>
          </a:p>
          <a:p>
            <a:pPr>
              <a:defRPr/>
            </a:pPr>
            <a:endParaRPr lang="fr-FR" sz="1600" dirty="0" smtClean="0"/>
          </a:p>
          <a:p>
            <a:pPr marL="285750" indent="-285750">
              <a:buFont typeface="Arial" panose="020B0604020202020204" pitchFamily="34" charset="0"/>
              <a:buChar char="−"/>
              <a:defRPr/>
            </a:pPr>
            <a:r>
              <a:rPr lang="fr-FR" sz="1600" dirty="0" smtClean="0"/>
              <a:t>Amélioration de la protection incendie automatique des bacs de toluène et </a:t>
            </a:r>
            <a:r>
              <a:rPr lang="fr-FR" sz="1600" dirty="0" err="1" smtClean="0"/>
              <a:t>éthylbenzène</a:t>
            </a:r>
            <a:r>
              <a:rPr lang="fr-FR" sz="1600" dirty="0" smtClean="0"/>
              <a:t> par injection de solution moussante</a:t>
            </a:r>
          </a:p>
        </p:txBody>
      </p:sp>
      <p:sp>
        <p:nvSpPr>
          <p:cNvPr id="9" name="Fußzeilenplatzhalter 3"/>
          <p:cNvSpPr>
            <a:spLocks noGrp="1"/>
          </p:cNvSpPr>
          <p:nvPr>
            <p:ph type="ftr" sz="quarter" idx="11"/>
          </p:nvPr>
        </p:nvSpPr>
        <p:spPr bwMode="auto">
          <a:xfrm>
            <a:off x="3779912" y="6407175"/>
            <a:ext cx="40274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ClrTx/>
              <a:buSzTx/>
              <a:buNone/>
            </a:pPr>
            <a:r>
              <a:rPr lang="de-DE" altLang="de-DE" sz="900" dirty="0" err="1" smtClean="0">
                <a:solidFill>
                  <a:schemeClr val="tx2"/>
                </a:solidFill>
              </a:rPr>
              <a:t>Bilan</a:t>
            </a:r>
            <a:r>
              <a:rPr lang="de-DE" altLang="de-DE" sz="900" dirty="0" smtClean="0">
                <a:solidFill>
                  <a:schemeClr val="tx2"/>
                </a:solidFill>
              </a:rPr>
              <a:t> SGS </a:t>
            </a:r>
            <a:r>
              <a:rPr lang="de-DE" altLang="de-DE" sz="900" dirty="0">
                <a:solidFill>
                  <a:schemeClr val="tx2"/>
                </a:solidFill>
              </a:rPr>
              <a:t>2016  -  </a:t>
            </a:r>
            <a:r>
              <a:rPr lang="de-DE" altLang="de-DE" sz="900" dirty="0" err="1" smtClean="0">
                <a:solidFill>
                  <a:schemeClr val="tx2"/>
                </a:solidFill>
              </a:rPr>
              <a:t>mars</a:t>
            </a:r>
            <a:r>
              <a:rPr lang="de-DE" altLang="de-DE" sz="900" dirty="0" smtClean="0">
                <a:solidFill>
                  <a:schemeClr val="tx2"/>
                </a:solidFill>
              </a:rPr>
              <a:t> 2017</a:t>
            </a:r>
            <a:endParaRPr lang="de-DE" altLang="de-DE" sz="900" dirty="0">
              <a:solidFill>
                <a:schemeClr val="tx2"/>
              </a:solidFill>
            </a:endParaRPr>
          </a:p>
        </p:txBody>
      </p:sp>
    </p:spTree>
    <p:extLst>
      <p:ext uri="{BB962C8B-B14F-4D97-AF65-F5344CB8AC3E}">
        <p14:creationId xmlns:p14="http://schemas.microsoft.com/office/powerpoint/2010/main" val="2513390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fr-FR" altLang="fr-FR" sz="2400" dirty="0" smtClean="0"/>
              <a:t>4- </a:t>
            </a:r>
            <a:r>
              <a:rPr lang="fr-FR" altLang="fr-FR" sz="2400" dirty="0"/>
              <a:t>Gestion des modifications</a:t>
            </a:r>
            <a:endParaRPr lang="fr-FR" sz="2400" dirty="0"/>
          </a:p>
        </p:txBody>
      </p:sp>
      <p:sp>
        <p:nvSpPr>
          <p:cNvPr id="5" name="Espace réservé du numéro de diapositive 4"/>
          <p:cNvSpPr>
            <a:spLocks noGrp="1"/>
          </p:cNvSpPr>
          <p:nvPr>
            <p:ph type="sldNum" sz="quarter" idx="12"/>
          </p:nvPr>
        </p:nvSpPr>
        <p:spPr/>
        <p:txBody>
          <a:bodyPr/>
          <a:lstStyle/>
          <a:p>
            <a:fld id="{4EEE6091-357B-4A14-B28A-D176D2C28F5C}" type="slidenum">
              <a:rPr lang="de-DE" altLang="de-DE" smtClean="0"/>
              <a:pPr/>
              <a:t>8</a:t>
            </a:fld>
            <a:endParaRPr lang="de-DE" altLang="de-DE"/>
          </a:p>
        </p:txBody>
      </p:sp>
      <p:sp>
        <p:nvSpPr>
          <p:cNvPr id="6" name="Rectangle 5"/>
          <p:cNvSpPr/>
          <p:nvPr/>
        </p:nvSpPr>
        <p:spPr>
          <a:xfrm>
            <a:off x="611560" y="2996952"/>
            <a:ext cx="8064896" cy="2092881"/>
          </a:xfrm>
          <a:prstGeom prst="rect">
            <a:avLst/>
          </a:prstGeom>
        </p:spPr>
        <p:txBody>
          <a:bodyPr wrap="square">
            <a:spAutoFit/>
          </a:bodyPr>
          <a:lstStyle/>
          <a:p>
            <a:pPr algn="just">
              <a:defRPr/>
            </a:pPr>
            <a:r>
              <a:rPr lang="fr-FR" altLang="fr-FR" b="1" u="sng" dirty="0">
                <a:solidFill>
                  <a:schemeClr val="tx2">
                    <a:lumMod val="60000"/>
                    <a:lumOff val="40000"/>
                  </a:schemeClr>
                </a:solidFill>
              </a:rPr>
              <a:t>Modifications administratives/réglementaires</a:t>
            </a:r>
          </a:p>
          <a:p>
            <a:pPr marL="285750" indent="-285750" algn="just">
              <a:buFont typeface="Arial" panose="020B0604020202020204" pitchFamily="34" charset="0"/>
              <a:buChar char="−"/>
              <a:defRPr/>
            </a:pPr>
            <a:r>
              <a:rPr lang="fr-FR" altLang="fr-FR" sz="1600" dirty="0"/>
              <a:t>Directive SEVESO 3 </a:t>
            </a:r>
            <a:r>
              <a:rPr lang="fr-FR" altLang="fr-FR" sz="1600" dirty="0" smtClean="0"/>
              <a:t>: </a:t>
            </a:r>
            <a:r>
              <a:rPr lang="fr-FR" sz="1600" dirty="0" smtClean="0"/>
              <a:t>inventaire </a:t>
            </a:r>
            <a:r>
              <a:rPr lang="fr-FR" sz="1600" dirty="0"/>
              <a:t>des substances dangereuses </a:t>
            </a:r>
            <a:r>
              <a:rPr lang="fr-FR" sz="1600" dirty="0" smtClean="0"/>
              <a:t>sur </a:t>
            </a:r>
            <a:r>
              <a:rPr lang="fr-FR" sz="1600" dirty="0"/>
              <a:t>site et des rubriques suivant la nouvelle </a:t>
            </a:r>
            <a:r>
              <a:rPr lang="fr-FR" sz="1600" dirty="0" smtClean="0"/>
              <a:t>nomenclature transmis à la DREAL</a:t>
            </a:r>
          </a:p>
          <a:p>
            <a:pPr algn="just">
              <a:defRPr/>
            </a:pPr>
            <a:r>
              <a:rPr lang="fr-FR" sz="1600" dirty="0" smtClean="0"/>
              <a:t>     </a:t>
            </a:r>
          </a:p>
          <a:p>
            <a:pPr marL="285750" indent="-285750" algn="just">
              <a:buFont typeface="Arial" panose="020B0604020202020204" pitchFamily="34" charset="0"/>
              <a:buChar char="−"/>
              <a:defRPr/>
            </a:pPr>
            <a:r>
              <a:rPr lang="fr-FR" sz="1600" dirty="0" smtClean="0"/>
              <a:t>Changement de dénomination sociale </a:t>
            </a:r>
          </a:p>
          <a:p>
            <a:pPr algn="just">
              <a:defRPr/>
            </a:pPr>
            <a:r>
              <a:rPr lang="fr-FR" sz="1600" dirty="0"/>
              <a:t> </a:t>
            </a:r>
            <a:r>
              <a:rPr lang="fr-FR" sz="1600" dirty="0" smtClean="0"/>
              <a:t>     INEOS Styrenics qui opère les installations de polystyrène Expansible sur le site    devient Synthos</a:t>
            </a:r>
          </a:p>
          <a:p>
            <a:pPr algn="just">
              <a:defRPr/>
            </a:pPr>
            <a:r>
              <a:rPr lang="fr-FR" sz="1600" dirty="0"/>
              <a:t> </a:t>
            </a:r>
            <a:r>
              <a:rPr lang="fr-FR" sz="1600" dirty="0" smtClean="0"/>
              <a:t>INEOS </a:t>
            </a:r>
            <a:r>
              <a:rPr lang="fr-FR" sz="1600" dirty="0" err="1" smtClean="0"/>
              <a:t>Styrolution</a:t>
            </a:r>
            <a:r>
              <a:rPr lang="fr-FR" sz="1600" dirty="0" smtClean="0"/>
              <a:t> reste l’exploitant de tout le site au sens ICPE</a:t>
            </a:r>
            <a:endParaRPr lang="fr-FR" sz="1600" dirty="0"/>
          </a:p>
        </p:txBody>
      </p:sp>
      <p:sp>
        <p:nvSpPr>
          <p:cNvPr id="8" name="ZoneTexte 1"/>
          <p:cNvSpPr txBox="1">
            <a:spLocks noChangeArrowheads="1"/>
          </p:cNvSpPr>
          <p:nvPr/>
        </p:nvSpPr>
        <p:spPr bwMode="auto">
          <a:xfrm>
            <a:off x="539552" y="1268760"/>
            <a:ext cx="74898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fr-FR" altLang="fr-FR" b="1" u="sng" dirty="0" smtClean="0">
                <a:solidFill>
                  <a:schemeClr val="tx2">
                    <a:lumMod val="60000"/>
                    <a:lumOff val="40000"/>
                  </a:schemeClr>
                </a:solidFill>
              </a:rPr>
              <a:t>Modifications techniques</a:t>
            </a:r>
          </a:p>
          <a:p>
            <a:pPr marL="285750" indent="-285750" algn="just" eaLnBrk="1" hangingPunct="1">
              <a:buFont typeface="Arial" panose="020B0604020202020204" pitchFamily="34" charset="0"/>
              <a:buChar char="−"/>
              <a:defRPr/>
            </a:pPr>
            <a:r>
              <a:rPr lang="fr-FR" altLang="fr-FR" sz="1600" dirty="0" smtClean="0"/>
              <a:t>Pas de modification notable</a:t>
            </a:r>
          </a:p>
          <a:p>
            <a:pPr marL="285750" indent="-285750" algn="just" eaLnBrk="1" hangingPunct="1">
              <a:buFont typeface="Arial" panose="020B0604020202020204" pitchFamily="34" charset="0"/>
              <a:buChar char="−"/>
              <a:defRPr/>
            </a:pPr>
            <a:endParaRPr lang="fr-FR" altLang="fr-FR" sz="1600" dirty="0" smtClean="0"/>
          </a:p>
          <a:p>
            <a:pPr algn="just">
              <a:defRPr/>
            </a:pPr>
            <a:r>
              <a:rPr lang="fr-FR" altLang="fr-FR" b="1" u="sng" dirty="0" smtClean="0">
                <a:solidFill>
                  <a:schemeClr val="tx2">
                    <a:lumMod val="60000"/>
                    <a:lumOff val="40000"/>
                  </a:schemeClr>
                </a:solidFill>
              </a:rPr>
              <a:t>Introduction de nouvelles substances</a:t>
            </a:r>
          </a:p>
          <a:p>
            <a:pPr marL="285750" indent="-285750" algn="just">
              <a:buFont typeface="Arial" panose="020B0604020202020204" pitchFamily="34" charset="0"/>
              <a:buChar char="−"/>
              <a:defRPr/>
            </a:pPr>
            <a:r>
              <a:rPr lang="fr-FR" altLang="fr-FR" sz="1600" dirty="0" smtClean="0"/>
              <a:t>Pas de nouvelle substance</a:t>
            </a:r>
          </a:p>
          <a:p>
            <a:pPr marL="285750" indent="-285750" algn="just" eaLnBrk="1" hangingPunct="1">
              <a:buFont typeface="Arial" panose="020B0604020202020204" pitchFamily="34" charset="0"/>
              <a:buChar char="−"/>
              <a:defRPr/>
            </a:pPr>
            <a:endParaRPr lang="fr-FR" altLang="fr-FR" sz="1600" dirty="0" smtClean="0"/>
          </a:p>
        </p:txBody>
      </p:sp>
      <p:sp>
        <p:nvSpPr>
          <p:cNvPr id="9" name="Fußzeilenplatzhalter 3"/>
          <p:cNvSpPr>
            <a:spLocks noGrp="1"/>
          </p:cNvSpPr>
          <p:nvPr>
            <p:ph type="ftr" sz="quarter" idx="11"/>
          </p:nvPr>
        </p:nvSpPr>
        <p:spPr bwMode="auto">
          <a:xfrm>
            <a:off x="3779912" y="6407175"/>
            <a:ext cx="40274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ClrTx/>
              <a:buSzTx/>
              <a:buNone/>
            </a:pPr>
            <a:r>
              <a:rPr lang="de-DE" altLang="de-DE" sz="900" dirty="0" err="1" smtClean="0">
                <a:solidFill>
                  <a:schemeClr val="tx2"/>
                </a:solidFill>
              </a:rPr>
              <a:t>Bilan</a:t>
            </a:r>
            <a:r>
              <a:rPr lang="de-DE" altLang="de-DE" sz="900" dirty="0" smtClean="0">
                <a:solidFill>
                  <a:schemeClr val="tx2"/>
                </a:solidFill>
              </a:rPr>
              <a:t> SGS </a:t>
            </a:r>
            <a:r>
              <a:rPr lang="de-DE" altLang="de-DE" sz="900" dirty="0">
                <a:solidFill>
                  <a:schemeClr val="tx2"/>
                </a:solidFill>
              </a:rPr>
              <a:t>2016  -  </a:t>
            </a:r>
            <a:r>
              <a:rPr lang="de-DE" altLang="de-DE" sz="900" dirty="0" err="1" smtClean="0">
                <a:solidFill>
                  <a:schemeClr val="tx2"/>
                </a:solidFill>
              </a:rPr>
              <a:t>mars</a:t>
            </a:r>
            <a:r>
              <a:rPr lang="de-DE" altLang="de-DE" sz="900" dirty="0" smtClean="0">
                <a:solidFill>
                  <a:schemeClr val="tx2"/>
                </a:solidFill>
              </a:rPr>
              <a:t> 2017</a:t>
            </a:r>
            <a:endParaRPr lang="de-DE" altLang="de-DE" sz="900" dirty="0">
              <a:solidFill>
                <a:schemeClr val="tx2"/>
              </a:solidFill>
            </a:endParaRPr>
          </a:p>
        </p:txBody>
      </p:sp>
    </p:spTree>
    <p:extLst>
      <p:ext uri="{BB962C8B-B14F-4D97-AF65-F5344CB8AC3E}">
        <p14:creationId xmlns:p14="http://schemas.microsoft.com/office/powerpoint/2010/main" val="3972272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fr-FR" altLang="fr-FR" sz="2400" dirty="0" smtClean="0"/>
              <a:t>5- </a:t>
            </a:r>
            <a:r>
              <a:rPr lang="fr-FR" altLang="fr-FR" sz="2400" dirty="0"/>
              <a:t>Gestion des situations d’urgence</a:t>
            </a:r>
            <a:endParaRPr lang="fr-FR" sz="2400" dirty="0"/>
          </a:p>
        </p:txBody>
      </p:sp>
      <p:sp>
        <p:nvSpPr>
          <p:cNvPr id="5" name="Espace réservé du numéro de diapositive 4"/>
          <p:cNvSpPr>
            <a:spLocks noGrp="1"/>
          </p:cNvSpPr>
          <p:nvPr>
            <p:ph type="sldNum" sz="quarter" idx="12"/>
          </p:nvPr>
        </p:nvSpPr>
        <p:spPr/>
        <p:txBody>
          <a:bodyPr/>
          <a:lstStyle/>
          <a:p>
            <a:fld id="{4EEE6091-357B-4A14-B28A-D176D2C28F5C}" type="slidenum">
              <a:rPr lang="de-DE" altLang="de-DE" smtClean="0"/>
              <a:pPr/>
              <a:t>9</a:t>
            </a:fld>
            <a:endParaRPr lang="de-DE" altLang="de-DE"/>
          </a:p>
        </p:txBody>
      </p:sp>
      <p:sp>
        <p:nvSpPr>
          <p:cNvPr id="6" name="Rectangle 5"/>
          <p:cNvSpPr/>
          <p:nvPr/>
        </p:nvSpPr>
        <p:spPr>
          <a:xfrm>
            <a:off x="510422" y="1268760"/>
            <a:ext cx="8207375" cy="2585323"/>
          </a:xfrm>
          <a:prstGeom prst="rect">
            <a:avLst/>
          </a:prstGeom>
        </p:spPr>
        <p:txBody>
          <a:bodyPr>
            <a:spAutoFit/>
          </a:bodyPr>
          <a:lstStyle/>
          <a:p>
            <a:pPr>
              <a:defRPr/>
            </a:pPr>
            <a:r>
              <a:rPr lang="fr-FR" b="1" u="sng" dirty="0">
                <a:solidFill>
                  <a:schemeClr val="tx2">
                    <a:lumMod val="60000"/>
                    <a:lumOff val="40000"/>
                  </a:schemeClr>
                </a:solidFill>
              </a:rPr>
              <a:t>Exercices </a:t>
            </a:r>
            <a:r>
              <a:rPr lang="fr-FR" b="1" u="sng" dirty="0" smtClean="0">
                <a:solidFill>
                  <a:schemeClr val="tx2">
                    <a:lumMod val="60000"/>
                    <a:lumOff val="40000"/>
                  </a:schemeClr>
                </a:solidFill>
              </a:rPr>
              <a:t>de gestion des situations d’urgence</a:t>
            </a:r>
            <a:endParaRPr lang="fr-FR" b="1" u="sng" dirty="0">
              <a:solidFill>
                <a:schemeClr val="tx2">
                  <a:lumMod val="60000"/>
                  <a:lumOff val="40000"/>
                </a:schemeClr>
              </a:solidFill>
            </a:endParaRPr>
          </a:p>
          <a:p>
            <a:pPr>
              <a:buFont typeface="Arial" charset="0"/>
              <a:buNone/>
              <a:defRPr/>
            </a:pPr>
            <a:endParaRPr lang="fr-FR" sz="500" b="1" u="sng" dirty="0"/>
          </a:p>
          <a:p>
            <a:pPr>
              <a:buFont typeface="Arial" charset="0"/>
              <a:buNone/>
              <a:defRPr/>
            </a:pPr>
            <a:r>
              <a:rPr lang="fr-FR" sz="1600" dirty="0"/>
              <a:t>Réalisation de </a:t>
            </a:r>
            <a:r>
              <a:rPr lang="fr-FR" sz="1600" dirty="0" smtClean="0"/>
              <a:t>:</a:t>
            </a:r>
            <a:endParaRPr lang="fr-FR" sz="500" dirty="0" smtClean="0"/>
          </a:p>
          <a:p>
            <a:pPr>
              <a:buFont typeface="Arial" charset="0"/>
              <a:buNone/>
              <a:defRPr/>
            </a:pPr>
            <a:endParaRPr lang="fr-FR" sz="500" dirty="0"/>
          </a:p>
          <a:p>
            <a:pPr marL="285750" indent="-285750">
              <a:buFontTx/>
              <a:buChar char="-"/>
              <a:defRPr/>
            </a:pPr>
            <a:r>
              <a:rPr lang="fr-FR" sz="1600" dirty="0" smtClean="0"/>
              <a:t>1 exercice </a:t>
            </a:r>
            <a:r>
              <a:rPr lang="fr-FR" sz="1600" dirty="0"/>
              <a:t>POI </a:t>
            </a:r>
            <a:endParaRPr lang="fr-FR" sz="1600" dirty="0" smtClean="0"/>
          </a:p>
          <a:p>
            <a:pPr marL="742950" lvl="1" indent="-285750">
              <a:buFontTx/>
              <a:buChar char="-"/>
              <a:defRPr/>
            </a:pPr>
            <a:r>
              <a:rPr lang="fr-FR" sz="1400" dirty="0"/>
              <a:t>scénario de feu </a:t>
            </a:r>
            <a:r>
              <a:rPr lang="fr-FR" sz="1400" dirty="0" smtClean="0"/>
              <a:t>d’hydrocarbure en </a:t>
            </a:r>
            <a:r>
              <a:rPr lang="fr-FR" sz="1400" dirty="0"/>
              <a:t>fosse </a:t>
            </a:r>
            <a:r>
              <a:rPr lang="fr-FR" sz="1400" dirty="0" smtClean="0"/>
              <a:t>d’urgence</a:t>
            </a:r>
          </a:p>
          <a:p>
            <a:pPr lvl="1">
              <a:defRPr/>
            </a:pPr>
            <a:endParaRPr lang="fr-FR" sz="500" dirty="0"/>
          </a:p>
          <a:p>
            <a:pPr marL="285750" indent="-285750">
              <a:buFontTx/>
              <a:buChar char="-"/>
              <a:defRPr/>
            </a:pPr>
            <a:r>
              <a:rPr lang="fr-FR" sz="1600" dirty="0"/>
              <a:t>1 exercice d’entrainement sur site du SDIS </a:t>
            </a:r>
            <a:r>
              <a:rPr lang="fr-FR" sz="1600" dirty="0" smtClean="0"/>
              <a:t>(Unité Risque Technologique) avec présence d’équipiers de 2</a:t>
            </a:r>
            <a:r>
              <a:rPr lang="fr-FR" sz="1600" baseline="30000" dirty="0" smtClean="0"/>
              <a:t>nde</a:t>
            </a:r>
            <a:r>
              <a:rPr lang="fr-FR" sz="1600" dirty="0" smtClean="0"/>
              <a:t> intervention du site, sur 2 scénarios :</a:t>
            </a:r>
          </a:p>
          <a:p>
            <a:pPr marL="285750" indent="-285750">
              <a:buFontTx/>
              <a:buChar char="-"/>
              <a:defRPr/>
            </a:pPr>
            <a:endParaRPr lang="fr-FR" sz="400" dirty="0" smtClean="0"/>
          </a:p>
          <a:p>
            <a:pPr marL="742950" lvl="1" indent="-285750">
              <a:buFontTx/>
              <a:buChar char="-"/>
              <a:defRPr/>
            </a:pPr>
            <a:r>
              <a:rPr lang="fr-FR" sz="1400" dirty="0"/>
              <a:t>s</a:t>
            </a:r>
            <a:r>
              <a:rPr lang="fr-FR" sz="1400" dirty="0" smtClean="0"/>
              <a:t>imulation </a:t>
            </a:r>
            <a:r>
              <a:rPr lang="fr-FR" sz="1400" dirty="0"/>
              <a:t>d’une fuite non maîtrisable sur une tuyauterie d’acide chlorhydrique</a:t>
            </a:r>
          </a:p>
          <a:p>
            <a:pPr marL="742950" lvl="1" indent="-285750">
              <a:buFontTx/>
              <a:buChar char="-"/>
              <a:defRPr/>
            </a:pPr>
            <a:r>
              <a:rPr lang="fr-FR" sz="1400" dirty="0"/>
              <a:t>vérification de l’intégrité des sources </a:t>
            </a:r>
            <a:r>
              <a:rPr lang="fr-FR" sz="1400" dirty="0" smtClean="0"/>
              <a:t>radioactives suite à un feu maîtrisé dans l’atelier de polystyrène compact</a:t>
            </a:r>
            <a:endParaRPr lang="fr-FR" sz="1400" dirty="0"/>
          </a:p>
        </p:txBody>
      </p:sp>
      <p:sp>
        <p:nvSpPr>
          <p:cNvPr id="8" name="Fußzeilenplatzhalter 3"/>
          <p:cNvSpPr>
            <a:spLocks noGrp="1"/>
          </p:cNvSpPr>
          <p:nvPr>
            <p:ph type="ftr" sz="quarter" idx="11"/>
          </p:nvPr>
        </p:nvSpPr>
        <p:spPr bwMode="auto">
          <a:xfrm>
            <a:off x="3779912" y="6407175"/>
            <a:ext cx="40274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Clr>
                <a:schemeClr val="tx2"/>
              </a:buClr>
              <a:buSzPct val="12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ClrTx/>
              <a:buSzTx/>
              <a:buNone/>
            </a:pPr>
            <a:r>
              <a:rPr lang="de-DE" altLang="de-DE" sz="900" dirty="0" err="1" smtClean="0">
                <a:solidFill>
                  <a:schemeClr val="tx2"/>
                </a:solidFill>
              </a:rPr>
              <a:t>Bilan</a:t>
            </a:r>
            <a:r>
              <a:rPr lang="de-DE" altLang="de-DE" sz="900" dirty="0" smtClean="0">
                <a:solidFill>
                  <a:schemeClr val="tx2"/>
                </a:solidFill>
              </a:rPr>
              <a:t> SGS </a:t>
            </a:r>
            <a:r>
              <a:rPr lang="de-DE" altLang="de-DE" sz="900" dirty="0">
                <a:solidFill>
                  <a:schemeClr val="tx2"/>
                </a:solidFill>
              </a:rPr>
              <a:t>2016  -  </a:t>
            </a:r>
            <a:r>
              <a:rPr lang="de-DE" altLang="de-DE" sz="900" dirty="0" err="1" smtClean="0">
                <a:solidFill>
                  <a:schemeClr val="tx2"/>
                </a:solidFill>
              </a:rPr>
              <a:t>mars</a:t>
            </a:r>
            <a:r>
              <a:rPr lang="de-DE" altLang="de-DE" sz="900" dirty="0" smtClean="0">
                <a:solidFill>
                  <a:schemeClr val="tx2"/>
                </a:solidFill>
              </a:rPr>
              <a:t> 2017</a:t>
            </a:r>
            <a:endParaRPr lang="de-DE" altLang="de-DE" sz="900" dirty="0">
              <a:solidFill>
                <a:schemeClr val="tx2"/>
              </a:solidFill>
            </a:endParaRPr>
          </a:p>
        </p:txBody>
      </p:sp>
    </p:spTree>
    <p:extLst>
      <p:ext uri="{BB962C8B-B14F-4D97-AF65-F5344CB8AC3E}">
        <p14:creationId xmlns:p14="http://schemas.microsoft.com/office/powerpoint/2010/main" val="397664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EOS Styrolution PPT Master">
  <a:themeElements>
    <a:clrScheme name="INEOS Styrolution">
      <a:dk1>
        <a:sysClr val="windowText" lastClr="000000"/>
      </a:dk1>
      <a:lt1>
        <a:sysClr val="window" lastClr="FFFFFF"/>
      </a:lt1>
      <a:dk2>
        <a:srgbClr val="001842"/>
      </a:dk2>
      <a:lt2>
        <a:srgbClr val="64A342"/>
      </a:lt2>
      <a:accent1>
        <a:srgbClr val="435395"/>
      </a:accent1>
      <a:accent2>
        <a:srgbClr val="7E95BF"/>
      </a:accent2>
      <a:accent3>
        <a:srgbClr val="0B6822"/>
      </a:accent3>
      <a:accent4>
        <a:srgbClr val="AEC38B"/>
      </a:accent4>
      <a:accent5>
        <a:srgbClr val="F7A823"/>
      </a:accent5>
      <a:accent6>
        <a:srgbClr val="919191"/>
      </a:accent6>
      <a:hlink>
        <a:srgbClr val="001842"/>
      </a:hlink>
      <a:folHlink>
        <a:srgbClr val="7E95B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INEOS Styrolution_PPT_Master.pot [Kompatibilitätsmodus]" id="{3F142F7E-6FE7-4447-A96A-AD7FBDA3901C}" vid="{F8006BB2-E2A5-4372-8588-44A953E44AF1}"/>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INEOS Styrolution PPT Master</Template>
  <TotalTime>510</TotalTime>
  <Words>1572</Words>
  <Application>Microsoft Office PowerPoint</Application>
  <PresentationFormat>Affichage à l'écran (4:3)</PresentationFormat>
  <Paragraphs>393</Paragraphs>
  <Slides>28</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0" baseType="lpstr">
      <vt:lpstr>INEOS Styrolution PPT Master</vt:lpstr>
      <vt:lpstr>Microsoft Excel Chart</vt:lpstr>
      <vt:lpstr>CSS INEOS STYROLUTION WINGLES</vt:lpstr>
      <vt:lpstr>ORDRE DU JOUR</vt:lpstr>
      <vt:lpstr>Bilan SGS 2016</vt:lpstr>
      <vt:lpstr>Systeme de gestion de la securite</vt:lpstr>
      <vt:lpstr>1- Organisation - Formation</vt:lpstr>
      <vt:lpstr>2- Identification et évaluation des risques d’accidents majeurs</vt:lpstr>
      <vt:lpstr>3- Maîtrise des procédés, maîtrise d’exploitation</vt:lpstr>
      <vt:lpstr>4- Gestion des modifications</vt:lpstr>
      <vt:lpstr>5- Gestion des situations d’urgence</vt:lpstr>
      <vt:lpstr>6- Surveillance des performances</vt:lpstr>
      <vt:lpstr>7- Audits et revues de direction</vt:lpstr>
      <vt:lpstr>7- Audits et revues de direction</vt:lpstr>
      <vt:lpstr>INCIDENTS / ACCIDENTS</vt:lpstr>
      <vt:lpstr>Actions de Prévention réalisées en 2016</vt:lpstr>
      <vt:lpstr>PROGRAMME DE PREVENTION prévisions 2017</vt:lpstr>
      <vt:lpstr>Présentation PowerPoint</vt:lpstr>
      <vt:lpstr>Qualité des eaux souterraines Consommation</vt:lpstr>
      <vt:lpstr>Rejets Aqueux</vt:lpstr>
      <vt:lpstr>Rejets Aqueux</vt:lpstr>
      <vt:lpstr>Rejets Aqueux</vt:lpstr>
      <vt:lpstr>Rejets Atmosphériques (COV)</vt:lpstr>
      <vt:lpstr>Rejets Atmosphériques</vt:lpstr>
      <vt:lpstr>La production de déchets</vt:lpstr>
      <vt:lpstr>Energies</vt:lpstr>
      <vt:lpstr>Résultats des audits internes et Inspections</vt:lpstr>
      <vt:lpstr>OBJECTIF ZERO Granulé dans les eaux rejetées</vt:lpstr>
      <vt:lpstr>Des actions concrètes sur le site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Bergeron</dc:creator>
  <cp:lastModifiedBy>Victor Agbolo</cp:lastModifiedBy>
  <cp:revision>50</cp:revision>
  <dcterms:created xsi:type="dcterms:W3CDTF">2016-02-01T06:32:53Z</dcterms:created>
  <dcterms:modified xsi:type="dcterms:W3CDTF">2017-03-17T18:32:53Z</dcterms:modified>
</cp:coreProperties>
</file>