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notesSlide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_rels/notesSlide9.xml.rels" ContentType="application/vnd.openxmlformats-package.relationships+xml"/>
  <Override PartName="/ppt/notesSlides/_rels/notesSlide8.xml.rels" ContentType="application/vnd.openxmlformats-package.relationships+xml"/>
  <Override PartName="/ppt/notesSlides/_rels/notesSlide7.xml.rels" ContentType="application/vnd.openxmlformats-package.relationships+xml"/>
  <Override PartName="/ppt/notesSlides/_rels/notesSlide6.xml.rels" ContentType="application/vnd.openxmlformats-package.relationships+xml"/>
  <Override PartName="/ppt/notesSlides/_rels/notesSlide5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.xml.rels" ContentType="application/vnd.openxmlformats-package.relationships+xml"/>
  <Override PartName="/ppt/notesSlides/notesSlide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6.xml" ContentType="application/vnd.openxmlformats-officedocument.presentationml.notesSlide+xml"/>
  <Override PartName="/ppt/_rels/presentation.xml.rels" ContentType="application/vnd.openxmlformats-package.relationships+xml"/>
  <Override PartName="/ppt/media/image23.jpeg" ContentType="image/jpeg"/>
  <Override PartName="/ppt/media/image8.png" ContentType="image/png"/>
  <Override PartName="/ppt/media/image4.png" ContentType="image/png"/>
  <Override PartName="/ppt/media/image13.jpeg" ContentType="image/jpeg"/>
  <Override PartName="/ppt/media/image17.png" ContentType="image/png"/>
  <Override PartName="/ppt/media/image9.png" ContentType="image/png"/>
  <Override PartName="/ppt/media/image5.png" ContentType="image/png"/>
  <Override PartName="/ppt/media/image20.png" ContentType="image/png"/>
  <Override PartName="/ppt/media/image18.png" ContentType="image/png"/>
  <Override PartName="/ppt/media/image7.jpeg" ContentType="image/jpeg"/>
  <Override PartName="/ppt/media/image14.png" ContentType="image/png"/>
  <Override PartName="/ppt/media/image10.png" ContentType="image/png"/>
  <Override PartName="/ppt/media/image6.png" ContentType="image/png"/>
  <Override PartName="/ppt/media/image2.png" ContentType="image/png"/>
  <Override PartName="/ppt/media/image21.png" ContentType="image/png"/>
  <Override PartName="/ppt/media/image19.png" ContentType="image/png"/>
  <Override PartName="/ppt/media/image15.png" ContentType="image/png"/>
  <Override PartName="/ppt/media/image11.png" ContentType="image/png"/>
  <Override PartName="/ppt/media/image1.jpeg" ContentType="image/jpeg"/>
  <Override PartName="/ppt/media/image3.png" ContentType="image/png"/>
  <Override PartName="/ppt/media/image22.png" ContentType="image/png"/>
  <Override PartName="/ppt/media/image16.jpeg" ContentType="image/jpeg"/>
  <Override PartName="/ppt/media/image12.png" ContentType="image/png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1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2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906000" cy="6858000"/>
  <p:notesSz cx="6797675" cy="9926637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bIns="0" lIns="0" rIns="0" tIns="0" wrap="none"/>
          <a:p>
            <a:r>
              <a:rPr lang="fr-FR"/>
              <a:t>Cliquez pour modifier le format des notes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bIns="0" lIns="0" rIns="0" tIns="0" wrap="none"/>
          <a:p>
            <a:r>
              <a:rPr lang="fr-FR"/>
              <a:t>&lt;en-tête&gt;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bIns="0" lIns="0" rIns="0" tIns="0" wrap="none"/>
          <a:p>
            <a:pPr algn="r"/>
            <a:r>
              <a:rPr lang="fr-FR"/>
              <a:t>&lt;date/heure&gt;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anchor="b" bIns="0" lIns="0" rIns="0" tIns="0" wrap="none"/>
          <a:p>
            <a:r>
              <a:rPr lang="fr-FR"/>
              <a:t>&lt;pied de page&gt;</a:t>
            </a:r>
            <a:endParaRPr/>
          </a:p>
        </p:txBody>
      </p:sp>
      <p:sp>
        <p:nvSpPr>
          <p:cNvPr id="8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anchor="b" bIns="0" lIns="0" rIns="0" tIns="0" wrap="none"/>
          <a:p>
            <a:pPr algn="r"/>
            <a:fld id="{F8116D4F-8631-4C8F-BF60-D7652E3945FB}" type="slidenum">
              <a:rPr lang="fr-FR"/>
              <a:t>&lt;numéro&gt;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27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1EA44FF1-24B0-4DE3-9D69-2D15CFAFD917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29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03864031-7088-4C14-9B6E-C1FF02E35B17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31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22519E12-2A32-40E4-A7AB-78DE4F2E799C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33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B7043DE3-2953-477B-B820-A1FC11175FB5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35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7040F099-92C2-48D6-97A6-3F41E1584D99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37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5C7F2C7F-C8FA-431C-A51B-D2C154586445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39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2594472F-5627-4415-8B3E-D5041FE4F07A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41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43E6491B-7D7F-4293-9EC4-3770C3783C1F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43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B6E24B19-848D-479A-A4C3-41A4A2E2914C}" type="slidenum">
              <a:rPr lang="fr-FR" sz="1200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95000" y="3681720"/>
            <a:ext cx="89150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506304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9500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39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604944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descr="" id="40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4814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9500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506304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95000" y="3681720"/>
            <a:ext cx="891468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95000" y="3681720"/>
            <a:ext cx="89150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506304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9500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80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604944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descr="" id="81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4814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9500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5063040" y="36817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95000" y="3681720"/>
            <a:ext cx="891468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Relationship Id="rId9" Type="http://schemas.openxmlformats.org/officeDocument/2006/relationships/slideLayout" Target="../slideLayouts/slideLayout4.xml"/><Relationship Id="rId10" Type="http://schemas.openxmlformats.org/officeDocument/2006/relationships/slideLayout" Target="../slideLayouts/slideLayout5.xml"/><Relationship Id="rId11" Type="http://schemas.openxmlformats.org/officeDocument/2006/relationships/slideLayout" Target="../slideLayouts/slideLayout6.xml"/><Relationship Id="rId12" Type="http://schemas.openxmlformats.org/officeDocument/2006/relationships/slideLayout" Target="../slideLayouts/slideLayout7.xml"/><Relationship Id="rId13" Type="http://schemas.openxmlformats.org/officeDocument/2006/relationships/slideLayout" Target="../slideLayouts/slideLayout8.xml"/><Relationship Id="rId14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7.jpe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Line 1"/>
          <p:cNvSpPr/>
          <p:nvPr/>
        </p:nvSpPr>
        <p:spPr>
          <a:xfrm>
            <a:off x="12960" y="6491880"/>
            <a:ext cx="4387320" cy="0"/>
          </a:xfrm>
          <a:prstGeom prst="line">
            <a:avLst/>
          </a:prstGeom>
          <a:ln w="28440">
            <a:solidFill>
              <a:srgbClr val="45ab68"/>
            </a:solidFill>
            <a:miter/>
          </a:ln>
        </p:spPr>
      </p:sp>
      <p:pic>
        <p:nvPicPr>
          <p:cNvPr descr="" id="1" name="Image 7"/>
          <p:cNvPicPr/>
          <p:nvPr/>
        </p:nvPicPr>
        <p:blipFill>
          <a:blip r:embed="rId3"/>
          <a:stretch>
            <a:fillRect/>
          </a:stretch>
        </p:blipFill>
        <p:spPr>
          <a:xfrm>
            <a:off x="4509720" y="6328800"/>
            <a:ext cx="891000" cy="408600"/>
          </a:xfrm>
          <a:prstGeom prst="rect">
            <a:avLst/>
          </a:prstGeom>
          <a:ln>
            <a:noFill/>
          </a:ln>
        </p:spPr>
      </p:pic>
      <p:sp>
        <p:nvSpPr>
          <p:cNvPr id="2" name="Line 2"/>
          <p:cNvSpPr/>
          <p:nvPr/>
        </p:nvSpPr>
        <p:spPr>
          <a:xfrm>
            <a:off x="5519880" y="6510600"/>
            <a:ext cx="4358160" cy="0"/>
          </a:xfrm>
          <a:prstGeom prst="line">
            <a:avLst/>
          </a:prstGeom>
          <a:ln w="28440">
            <a:solidFill>
              <a:srgbClr val="45ab68"/>
            </a:solidFill>
            <a:miter/>
          </a:ln>
        </p:spPr>
      </p:sp>
      <p:pic>
        <p:nvPicPr>
          <p:cNvPr descr="" id="3" name="Image 9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33960" cy="1619640"/>
          </a:xfrm>
          <a:prstGeom prst="rect">
            <a:avLst/>
          </a:prstGeom>
          <a:ln>
            <a:noFill/>
          </a:ln>
        </p:spPr>
      </p:pic>
      <p:pic>
        <p:nvPicPr>
          <p:cNvPr descr="" id="4" name="Imag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72560" y="143280"/>
            <a:ext cx="6443640" cy="666360"/>
          </a:xfrm>
          <a:prstGeom prst="rect">
            <a:avLst/>
          </a:prstGeom>
          <a:ln>
            <a:noFill/>
          </a:ln>
        </p:spPr>
      </p:pic>
      <p:sp>
        <p:nvSpPr>
          <p:cNvPr id="5" name="PlaceHolder 3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fr-FR"/>
              <a:t>Cliquez pour éditer le format du texte-titre</a:t>
            </a:r>
            <a:endParaRPr/>
          </a:p>
        </p:txBody>
      </p:sp>
      <p:sp>
        <p:nvSpPr>
          <p:cNvPr id="6" name="PlaceHolder 4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fr-FR"/>
              <a:t>Cliquez pour éditer le format du plan de texte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fr-FR"/>
              <a:t>Second niveau de plan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fr-FR"/>
              <a:t>Troisième niveau de plan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fr-FR"/>
              <a:t>Quatrième niveau de plan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fr-FR"/>
              <a:t>Cinquième niveau de plan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fr-FR"/>
              <a:t>Sixième niveau de plan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fr-FR"/>
              <a:t>Septième niveau de plan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0" r:id="rId17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Line 1"/>
          <p:cNvSpPr/>
          <p:nvPr/>
        </p:nvSpPr>
        <p:spPr>
          <a:xfrm>
            <a:off x="12960" y="6491880"/>
            <a:ext cx="4387320" cy="0"/>
          </a:xfrm>
          <a:prstGeom prst="line">
            <a:avLst/>
          </a:prstGeom>
          <a:ln w="28440">
            <a:solidFill>
              <a:srgbClr val="45ab68"/>
            </a:solidFill>
            <a:miter/>
          </a:ln>
        </p:spPr>
      </p:sp>
      <p:pic>
        <p:nvPicPr>
          <p:cNvPr descr="" id="42" name="Image 7"/>
          <p:cNvPicPr/>
          <p:nvPr/>
        </p:nvPicPr>
        <p:blipFill>
          <a:blip r:embed="rId3"/>
          <a:stretch>
            <a:fillRect/>
          </a:stretch>
        </p:blipFill>
        <p:spPr>
          <a:xfrm>
            <a:off x="4509720" y="6328800"/>
            <a:ext cx="891000" cy="408600"/>
          </a:xfrm>
          <a:prstGeom prst="rect">
            <a:avLst/>
          </a:prstGeom>
          <a:ln>
            <a:noFill/>
          </a:ln>
        </p:spPr>
      </p:pic>
      <p:sp>
        <p:nvSpPr>
          <p:cNvPr id="43" name="Line 2"/>
          <p:cNvSpPr/>
          <p:nvPr/>
        </p:nvSpPr>
        <p:spPr>
          <a:xfrm>
            <a:off x="5519880" y="6510600"/>
            <a:ext cx="4358160" cy="0"/>
          </a:xfrm>
          <a:prstGeom prst="line">
            <a:avLst/>
          </a:prstGeom>
          <a:ln w="28440">
            <a:solidFill>
              <a:srgbClr val="45ab68"/>
            </a:solidFill>
            <a:miter/>
          </a:ln>
        </p:spPr>
      </p:sp>
      <p:pic>
        <p:nvPicPr>
          <p:cNvPr descr="" id="44" name="Image 9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33960" cy="1619640"/>
          </a:xfrm>
          <a:prstGeom prst="rect">
            <a:avLst/>
          </a:prstGeom>
          <a:ln>
            <a:noFill/>
          </a:ln>
        </p:spPr>
      </p:pic>
      <p:pic>
        <p:nvPicPr>
          <p:cNvPr descr="" id="45" name="Imag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72560" y="143280"/>
            <a:ext cx="6443640" cy="666360"/>
          </a:xfrm>
          <a:prstGeom prst="rect">
            <a:avLst/>
          </a:prstGeom>
          <a:ln>
            <a:noFill/>
          </a:ln>
        </p:spPr>
      </p:pic>
      <p:sp>
        <p:nvSpPr>
          <p:cNvPr id="46" name="PlaceHolder 3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fr-FR"/>
              <a:t>Cliquez pour éditer le format du texte-titre</a:t>
            </a:r>
            <a:endParaRPr/>
          </a:p>
        </p:txBody>
      </p:sp>
      <p:sp>
        <p:nvSpPr>
          <p:cNvPr id="47" name="PlaceHolder 4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fr-FR"/>
              <a:t>Cliquez pour éditer le format du plan de texte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fr-FR"/>
              <a:t>Second niveau de plan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fr-FR"/>
              <a:t>Troisième niveau de plan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fr-FR"/>
              <a:t>Quatrième niveau de plan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fr-FR"/>
              <a:t>Cinquième niveau de plan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fr-FR"/>
              <a:t>Sixième niveau de plan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fr-FR"/>
              <a:t>Septième niveau de plan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jpe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87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20280" y="3873600"/>
            <a:ext cx="3040560" cy="1979280"/>
          </a:xfrm>
          <a:prstGeom prst="rect">
            <a:avLst/>
          </a:prstGeom>
          <a:ln w="88920">
            <a:solidFill>
              <a:srgbClr val="70ad47"/>
            </a:solidFill>
            <a:miter/>
          </a:ln>
        </p:spPr>
      </p:pic>
      <p:pic>
        <p:nvPicPr>
          <p:cNvPr descr="" id="88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375360" y="3873600"/>
            <a:ext cx="3155040" cy="1979280"/>
          </a:xfrm>
          <a:prstGeom prst="rect">
            <a:avLst/>
          </a:prstGeom>
          <a:ln w="88920">
            <a:solidFill>
              <a:srgbClr val="70ad47"/>
            </a:solidFill>
            <a:miter/>
          </a:ln>
        </p:spPr>
      </p:pic>
      <p:pic>
        <p:nvPicPr>
          <p:cNvPr descr="" id="89" name="Picture 4"/>
          <p:cNvPicPr/>
          <p:nvPr/>
        </p:nvPicPr>
        <p:blipFill>
          <a:blip r:embed="rId4"/>
          <a:srcRect b="1178" l="34917" r="-70" t="0"/>
          <a:stretch>
            <a:fillRect/>
          </a:stretch>
        </p:blipFill>
        <p:spPr>
          <a:xfrm>
            <a:off x="6301080" y="3873600"/>
            <a:ext cx="2900520" cy="1979280"/>
          </a:xfrm>
          <a:prstGeom prst="rect">
            <a:avLst/>
          </a:prstGeom>
          <a:ln w="88920">
            <a:solidFill>
              <a:srgbClr val="70ad47"/>
            </a:solidFill>
            <a:miter/>
          </a:ln>
        </p:spPr>
      </p:pic>
      <p:sp>
        <p:nvSpPr>
          <p:cNvPr id="90" name="CustomShape 1"/>
          <p:cNvSpPr/>
          <p:nvPr/>
        </p:nvSpPr>
        <p:spPr>
          <a:xfrm>
            <a:off x="759240" y="2167200"/>
            <a:ext cx="8543520" cy="1004040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CustomShape 2"/>
          <p:cNvSpPr/>
          <p:nvPr/>
        </p:nvSpPr>
        <p:spPr>
          <a:xfrm>
            <a:off x="808200" y="2299680"/>
            <a:ext cx="3579840" cy="9050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fr-FR" sz="4400">
                <a:solidFill>
                  <a:srgbClr val="bf9000"/>
                </a:solidFill>
                <a:latin typeface="Calibri Light"/>
              </a:rPr>
              <a:t>30 mars 2018</a:t>
            </a:r>
            <a:endParaRPr/>
          </a:p>
        </p:txBody>
      </p:sp>
      <p:sp>
        <p:nvSpPr>
          <p:cNvPr id="92" name="CustomShape 3"/>
          <p:cNvSpPr/>
          <p:nvPr/>
        </p:nvSpPr>
        <p:spPr>
          <a:xfrm>
            <a:off x="847800" y="1009080"/>
            <a:ext cx="7968600" cy="10958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 wrap="none"/>
          <a:p>
            <a:pPr>
              <a:lnSpc>
                <a:spcPct val="100000"/>
              </a:lnSpc>
            </a:pPr>
            <a:r>
              <a:rPr lang="fr-FR" sz="6600">
                <a:solidFill>
                  <a:srgbClr val="70ad47"/>
                </a:solidFill>
                <a:latin typeface="Calibri"/>
              </a:rPr>
              <a:t>Comité de Suivi du Site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-437040" y="873720"/>
            <a:ext cx="6340680" cy="807840"/>
          </a:xfrm>
          <a:prstGeom prst="rect">
            <a:avLst/>
          </a:prstGeom>
          <a:noFill/>
          <a:ln>
            <a:noFill/>
          </a:ln>
        </p:spPr>
      </p:sp>
      <p:sp>
        <p:nvSpPr>
          <p:cNvPr id="94" name="CustomShape 2"/>
          <p:cNvSpPr/>
          <p:nvPr/>
        </p:nvSpPr>
        <p:spPr>
          <a:xfrm>
            <a:off x="678960" y="937800"/>
            <a:ext cx="9636840" cy="679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90000"/>
              </a:lnSpc>
            </a:pPr>
            <a:r>
              <a:rPr b="1" lang="fr-FR" sz="4400">
                <a:solidFill>
                  <a:srgbClr val="45ab68"/>
                </a:solidFill>
                <a:latin typeface="Calibri Light"/>
              </a:rPr>
              <a:t>Optimisation de la production</a:t>
            </a:r>
            <a:endParaRPr/>
          </a:p>
        </p:txBody>
      </p:sp>
      <p:sp>
        <p:nvSpPr>
          <p:cNvPr id="95" name="CustomShape 3"/>
          <p:cNvSpPr/>
          <p:nvPr/>
        </p:nvSpPr>
        <p:spPr>
          <a:xfrm>
            <a:off x="611640" y="1864440"/>
            <a:ext cx="8832960" cy="35031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Tonnage réalisé en 2017: </a:t>
            </a:r>
            <a:r>
              <a:rPr b="1" lang="fr-FR" sz="2800">
                <a:solidFill>
                  <a:srgbClr val="000000"/>
                </a:solidFill>
                <a:latin typeface="Calibri"/>
              </a:rPr>
              <a:t>10 015T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b="1" lang="fr-FR" sz="2800">
                <a:solidFill>
                  <a:srgbClr val="000000"/>
                </a:solidFill>
                <a:latin typeface="Calibri"/>
              </a:rPr>
              <a:t>5 439T </a:t>
            </a:r>
            <a:r>
              <a:rPr lang="fr-FR" sz="2800">
                <a:solidFill>
                  <a:srgbClr val="000000"/>
                </a:solidFill>
                <a:latin typeface="Calibri"/>
              </a:rPr>
              <a:t>de concentrés de métaux produits et vendus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 </a:t>
            </a:r>
            <a:r>
              <a:rPr lang="fr-FR" sz="2800">
                <a:solidFill>
                  <a:srgbClr val="000000"/>
                </a:solidFill>
                <a:latin typeface="Calibri"/>
              </a:rPr>
              <a:t>Passage de la maintenance en 3 postes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Poursuite des gammes de maintenance préventives avec 67 gammes rédigées depuis 2017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-437040" y="873720"/>
            <a:ext cx="6340680" cy="80784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CustomShape 2"/>
          <p:cNvSpPr/>
          <p:nvPr/>
        </p:nvSpPr>
        <p:spPr>
          <a:xfrm>
            <a:off x="678960" y="937800"/>
            <a:ext cx="9636840" cy="679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90000"/>
              </a:lnSpc>
            </a:pPr>
            <a:r>
              <a:rPr b="1" lang="fr-FR" sz="4400">
                <a:solidFill>
                  <a:srgbClr val="45ab68"/>
                </a:solidFill>
                <a:latin typeface="Calibri Light"/>
              </a:rPr>
              <a:t>Performances environnementales</a:t>
            </a:r>
            <a:endParaRPr/>
          </a:p>
        </p:txBody>
      </p:sp>
      <p:sp>
        <p:nvSpPr>
          <p:cNvPr id="98" name="CustomShape 3"/>
          <p:cNvSpPr/>
          <p:nvPr/>
        </p:nvSpPr>
        <p:spPr>
          <a:xfrm>
            <a:off x="678960" y="1495440"/>
            <a:ext cx="8960040" cy="7912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Campagnes de mesures HBr/Br2 </a:t>
            </a:r>
            <a:endParaRPr/>
          </a:p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alibri"/>
              </a:rPr>
              <a:t>  </a:t>
            </a:r>
            <a:r>
              <a:rPr lang="fr-FR">
                <a:solidFill>
                  <a:srgbClr val="000000"/>
                </a:solidFill>
                <a:latin typeface="Calibri"/>
              </a:rPr>
              <a:t>Maîtrise et traitement des émissions de Brome</a:t>
            </a:r>
            <a:endParaRPr/>
          </a:p>
        </p:txBody>
      </p:sp>
      <p:sp>
        <p:nvSpPr>
          <p:cNvPr id="99" name="CustomShape 4"/>
          <p:cNvSpPr/>
          <p:nvPr/>
        </p:nvSpPr>
        <p:spPr>
          <a:xfrm>
            <a:off x="266760" y="2334600"/>
            <a:ext cx="438120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"/>
              <a:buChar char=""/>
            </a:pPr>
            <a:r>
              <a:rPr b="1" i="1" lang="fr-FR" sz="1600">
                <a:solidFill>
                  <a:srgbClr val="548235"/>
                </a:solidFill>
                <a:latin typeface="Calibri"/>
              </a:rPr>
              <a:t>Concentration moyenne (mg/Nm3)</a:t>
            </a:r>
            <a:endParaRPr/>
          </a:p>
        </p:txBody>
      </p:sp>
      <p:sp>
        <p:nvSpPr>
          <p:cNvPr id="100" name="CustomShape 5"/>
          <p:cNvSpPr/>
          <p:nvPr/>
        </p:nvSpPr>
        <p:spPr>
          <a:xfrm>
            <a:off x="266760" y="4193280"/>
            <a:ext cx="424332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"/>
              <a:buChar char=""/>
            </a:pPr>
            <a:r>
              <a:rPr b="1" i="1" lang="fr-FR" sz="1600">
                <a:solidFill>
                  <a:srgbClr val="548235"/>
                </a:solidFill>
                <a:latin typeface="Calibri"/>
              </a:rPr>
              <a:t>Flux horaire (g/h)</a:t>
            </a:r>
            <a:endParaRPr/>
          </a:p>
        </p:txBody>
      </p:sp>
      <p:pic>
        <p:nvPicPr>
          <p:cNvPr descr="" id="101" name="Image 8"/>
          <p:cNvPicPr/>
          <p:nvPr/>
        </p:nvPicPr>
        <p:blipFill>
          <a:blip r:embed="rId1"/>
          <a:stretch>
            <a:fillRect/>
          </a:stretch>
        </p:blipFill>
        <p:spPr>
          <a:xfrm>
            <a:off x="712800" y="2800080"/>
            <a:ext cx="2681280" cy="1334880"/>
          </a:xfrm>
          <a:prstGeom prst="rect">
            <a:avLst/>
          </a:prstGeom>
          <a:ln>
            <a:noFill/>
          </a:ln>
        </p:spPr>
      </p:pic>
      <p:pic>
        <p:nvPicPr>
          <p:cNvPr descr="" id="102" name="Imag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678960" y="4581720"/>
            <a:ext cx="2715120" cy="1584720"/>
          </a:xfrm>
          <a:prstGeom prst="rect">
            <a:avLst/>
          </a:prstGeom>
          <a:ln>
            <a:noFill/>
          </a:ln>
        </p:spPr>
      </p:pic>
      <p:sp>
        <p:nvSpPr>
          <p:cNvPr id="103" name="CustomShape 6"/>
          <p:cNvSpPr/>
          <p:nvPr/>
        </p:nvSpPr>
        <p:spPr>
          <a:xfrm>
            <a:off x="4510440" y="4814280"/>
            <a:ext cx="5133960" cy="10051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3"/>
              <a:buChar char="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Étude Brome en cours : recensement et caractérisation de toutes les matières entrantes.</a:t>
            </a:r>
            <a:endParaRPr/>
          </a:p>
        </p:txBody>
      </p:sp>
      <p:sp>
        <p:nvSpPr>
          <p:cNvPr id="104" name="CustomShape 7"/>
          <p:cNvSpPr/>
          <p:nvPr/>
        </p:nvSpPr>
        <p:spPr>
          <a:xfrm>
            <a:off x="4049280" y="2405160"/>
            <a:ext cx="5589720" cy="21632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Validation du skid d’injection de réactif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Permettant de convertir le Brome sous forme oxydante (Br2) en Hbr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Mise en place d’un skid de secours (courant 2018)</a:t>
            </a:r>
            <a:endParaRPr/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-437040" y="873720"/>
            <a:ext cx="6340680" cy="807840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CustomShape 2"/>
          <p:cNvSpPr/>
          <p:nvPr/>
        </p:nvSpPr>
        <p:spPr>
          <a:xfrm>
            <a:off x="678960" y="937800"/>
            <a:ext cx="9636840" cy="679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90000"/>
              </a:lnSpc>
            </a:pPr>
            <a:r>
              <a:rPr b="1" lang="fr-FR" sz="4400">
                <a:solidFill>
                  <a:srgbClr val="45ab68"/>
                </a:solidFill>
                <a:latin typeface="Calibri Light"/>
              </a:rPr>
              <a:t>Performances environnementales</a:t>
            </a:r>
            <a:endParaRPr/>
          </a:p>
        </p:txBody>
      </p:sp>
      <p:sp>
        <p:nvSpPr>
          <p:cNvPr id="107" name="CustomShape 3"/>
          <p:cNvSpPr/>
          <p:nvPr/>
        </p:nvSpPr>
        <p:spPr>
          <a:xfrm>
            <a:off x="801720" y="1990080"/>
            <a:ext cx="8960040" cy="5169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Résultats des contrôles semestriels</a:t>
            </a:r>
            <a:endParaRPr/>
          </a:p>
        </p:txBody>
      </p:sp>
      <p:sp>
        <p:nvSpPr>
          <p:cNvPr id="108" name="CustomShape 4"/>
          <p:cNvSpPr/>
          <p:nvPr/>
        </p:nvSpPr>
        <p:spPr>
          <a:xfrm>
            <a:off x="801720" y="4966200"/>
            <a:ext cx="8714520" cy="9435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QAL2 : Calibration des analyseurs</a:t>
            </a: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Injection de charbons actifs de 3kg/h à 5 kg/h </a:t>
            </a:r>
            <a:endParaRPr/>
          </a:p>
        </p:txBody>
      </p:sp>
      <p:pic>
        <p:nvPicPr>
          <p:cNvPr descr="" id="109" name="Image 6"/>
          <p:cNvPicPr/>
          <p:nvPr/>
        </p:nvPicPr>
        <p:blipFill>
          <a:blip r:embed="rId1"/>
          <a:stretch>
            <a:fillRect/>
          </a:stretch>
        </p:blipFill>
        <p:spPr>
          <a:xfrm>
            <a:off x="1276560" y="2821680"/>
            <a:ext cx="6692760" cy="1847880"/>
          </a:xfrm>
          <a:prstGeom prst="rect">
            <a:avLst/>
          </a:prstGeom>
          <a:ln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-437040" y="873720"/>
            <a:ext cx="6340680" cy="807840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CustomShape 2"/>
          <p:cNvSpPr/>
          <p:nvPr/>
        </p:nvSpPr>
        <p:spPr>
          <a:xfrm>
            <a:off x="678960" y="937800"/>
            <a:ext cx="9636840" cy="679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90000"/>
              </a:lnSpc>
            </a:pPr>
            <a:r>
              <a:rPr b="1" lang="fr-FR" sz="4400">
                <a:solidFill>
                  <a:srgbClr val="45ab68"/>
                </a:solidFill>
                <a:latin typeface="Calibri Light"/>
              </a:rPr>
              <a:t>Qualité</a:t>
            </a:r>
            <a:endParaRPr/>
          </a:p>
        </p:txBody>
      </p:sp>
      <p:sp>
        <p:nvSpPr>
          <p:cNvPr id="112" name="CustomShape 3"/>
          <p:cNvSpPr/>
          <p:nvPr/>
        </p:nvSpPr>
        <p:spPr>
          <a:xfrm>
            <a:off x="3575520" y="1692720"/>
            <a:ext cx="6330240" cy="39927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Certification ISO 9001 version 2015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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Formation de 9 auditeurs internes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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5 audits internes réalisés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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Audit blanc réalisé par un auditeur externe en Décembre 2017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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Obtenue en février 2018, avec zéro non-conformité!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Amélioration continue du système 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Suivi du plan d’amélioration continue 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Traitement des non-conformités 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Réalisation d’audits internes.</a:t>
            </a:r>
            <a:endParaRPr/>
          </a:p>
        </p:txBody>
      </p:sp>
      <p:pic>
        <p:nvPicPr>
          <p:cNvPr descr="" id="113" name="Image 2"/>
          <p:cNvPicPr/>
          <p:nvPr/>
        </p:nvPicPr>
        <p:blipFill>
          <a:blip r:embed="rId1"/>
          <a:stretch>
            <a:fillRect/>
          </a:stretch>
        </p:blipFill>
        <p:spPr>
          <a:xfrm>
            <a:off x="281160" y="1898280"/>
            <a:ext cx="2915640" cy="4126680"/>
          </a:xfrm>
          <a:prstGeom prst="rect">
            <a:avLst/>
          </a:prstGeom>
          <a:ln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-437040" y="873720"/>
            <a:ext cx="6340680" cy="80784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CustomShape 2"/>
          <p:cNvSpPr/>
          <p:nvPr/>
        </p:nvSpPr>
        <p:spPr>
          <a:xfrm>
            <a:off x="678960" y="937800"/>
            <a:ext cx="9636840" cy="679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90000"/>
              </a:lnSpc>
            </a:pPr>
            <a:r>
              <a:rPr b="1" lang="fr-FR" sz="4400">
                <a:solidFill>
                  <a:srgbClr val="45ab68"/>
                </a:solidFill>
                <a:latin typeface="Calibri Light"/>
              </a:rPr>
              <a:t>Sécurité </a:t>
            </a:r>
            <a:endParaRPr/>
          </a:p>
        </p:txBody>
      </p:sp>
      <p:sp>
        <p:nvSpPr>
          <p:cNvPr id="116" name="CustomShape 3"/>
          <p:cNvSpPr/>
          <p:nvPr/>
        </p:nvSpPr>
        <p:spPr>
          <a:xfrm>
            <a:off x="678600" y="2781000"/>
            <a:ext cx="8548560" cy="31068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3200">
                <a:solidFill>
                  <a:srgbClr val="000000"/>
                </a:solidFill>
                <a:latin typeface="Calibri"/>
              </a:rPr>
              <a:t> </a:t>
            </a:r>
            <a:r>
              <a:rPr lang="fr-FR" sz="3200">
                <a:solidFill>
                  <a:srgbClr val="000000"/>
                </a:solidFill>
                <a:latin typeface="Calibri"/>
              </a:rPr>
              <a:t>Etude ATEX sur l’ensemble de l’installation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Le rapport d’INERIS valide la non-explosivité des cartes broyées.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3200">
                <a:solidFill>
                  <a:srgbClr val="000000"/>
                </a:solidFill>
                <a:latin typeface="Calibri"/>
              </a:rPr>
              <a:t> </a:t>
            </a:r>
            <a:r>
              <a:rPr lang="fr-FR" sz="3200">
                <a:solidFill>
                  <a:srgbClr val="000000"/>
                </a:solidFill>
                <a:latin typeface="Calibri"/>
              </a:rPr>
              <a:t>Document Unique mis à jour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671400" y="826920"/>
            <a:ext cx="8461080" cy="760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fr-FR" sz="4400">
                <a:solidFill>
                  <a:srgbClr val="45ab68"/>
                </a:solidFill>
                <a:latin typeface="Calibri"/>
              </a:rPr>
              <a:t>Incident du 9 octobre 2017</a:t>
            </a:r>
            <a:endParaRPr/>
          </a:p>
        </p:txBody>
      </p:sp>
      <p:sp>
        <p:nvSpPr>
          <p:cNvPr id="118" name="CustomShape 2"/>
          <p:cNvSpPr/>
          <p:nvPr/>
        </p:nvSpPr>
        <p:spPr>
          <a:xfrm>
            <a:off x="555840" y="2950560"/>
            <a:ext cx="9349920" cy="33210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Sécurité</a:t>
            </a:r>
            <a:endParaRPr/>
          </a:p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alibri"/>
              </a:rPr>
              <a:t>0 accident et 0 intoxication du personnel de Weee Metallica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Communication</a:t>
            </a:r>
            <a:endParaRPr/>
          </a:p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alibri"/>
              </a:rPr>
              <a:t>Dès la prise de connaissance de l’incident, nous avons informé la DREAL, EQVIR, APERAM et RECYCO (courrier du 10 octobre 2017)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Exigence de la DREAL</a:t>
            </a:r>
            <a:endParaRPr/>
          </a:p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alibri"/>
              </a:rPr>
              <a:t>La DREAL nous a demandé d’apporter une solution technique pour que cet évènement ne se reproduise plus.</a:t>
            </a:r>
            <a:endParaRPr/>
          </a:p>
        </p:txBody>
      </p:sp>
      <p:sp>
        <p:nvSpPr>
          <p:cNvPr id="119" name="CustomShape 3"/>
          <p:cNvSpPr/>
          <p:nvPr/>
        </p:nvSpPr>
        <p:spPr>
          <a:xfrm>
            <a:off x="710640" y="1550160"/>
            <a:ext cx="8750520" cy="13100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i="1" lang="fr-FR" sz="2000">
                <a:solidFill>
                  <a:srgbClr val="000000"/>
                </a:solidFill>
                <a:latin typeface="Calibri"/>
              </a:rPr>
              <a:t>Le court circuit de l’une des batteries a provoqué un black out total de l’usine et de la fumée a envahi l’atelier.</a:t>
            </a:r>
            <a:endParaRPr/>
          </a:p>
          <a:p>
            <a:pPr>
              <a:lnSpc>
                <a:spcPct val="100000"/>
              </a:lnSpc>
            </a:pPr>
            <a:r>
              <a:rPr i="1" lang="fr-FR" sz="2000">
                <a:solidFill>
                  <a:srgbClr val="000000"/>
                </a:solidFill>
                <a:latin typeface="Calibri"/>
              </a:rPr>
              <a:t>Retour sur cette défaillance qui a mis en exergue une faille de notre chaîne de sécurité électrique.</a:t>
            </a:r>
            <a:endParaRPr/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616320" y="1900080"/>
            <a:ext cx="8864280" cy="31388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Solutions apportées suite à l’incident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Mise en place d’un onduleur supplémentaire permettant d’assurer l’interverrouillage des cellules de TGBT en cas de défaillance des batteries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Fermeture des doubles clapets d’alimentation du four en cas de perte des énergies.</a:t>
            </a:r>
            <a:endParaRPr/>
          </a:p>
          <a:p>
            <a:pPr>
              <a:lnSpc>
                <a:spcPct val="100000"/>
              </a:lnSpc>
              <a:buFont charset="2" typeface="Wingdings 2"/>
              <a:buChar char="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Nos conclusions</a:t>
            </a:r>
            <a:endParaRPr/>
          </a:p>
          <a:p>
            <a:pPr lvl="1">
              <a:lnSpc>
                <a:spcPct val="100000"/>
              </a:lnSpc>
              <a:buFont charset="2" typeface="Wingdings 2"/>
              <a:buChar char="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Cet incident a démontré que, malgré les pertes d’energies, il n’y a eu ni explosion, ni implosion de l’unité. Celle-ci s’est arrêtée d’elle-même.</a:t>
            </a:r>
            <a:r>
              <a:rPr lang="fr-FR" sz="2000">
                <a:solidFill>
                  <a:srgbClr val="45ab68"/>
                </a:solidFill>
                <a:latin typeface="Calibri"/>
              </a:rPr>
              <a:t> </a:t>
            </a:r>
            <a:endParaRPr/>
          </a:p>
        </p:txBody>
      </p:sp>
      <p:sp>
        <p:nvSpPr>
          <p:cNvPr id="121" name="CustomShape 2"/>
          <p:cNvSpPr/>
          <p:nvPr/>
        </p:nvSpPr>
        <p:spPr>
          <a:xfrm>
            <a:off x="857160" y="957240"/>
            <a:ext cx="6972120" cy="10350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fr-FR" sz="4400">
                <a:solidFill>
                  <a:srgbClr val="45ab68"/>
                </a:solidFill>
                <a:latin typeface="Calibri"/>
              </a:rPr>
              <a:t>Incident du 9 octobre 2017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858600" y="1701720"/>
            <a:ext cx="8049240" cy="19188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lang="fr-FR" sz="4000">
                <a:solidFill>
                  <a:srgbClr val="3b3838"/>
                </a:solidFill>
                <a:latin typeface="Calibri"/>
              </a:rPr>
              <a:t>Une solution innovante </a:t>
            </a:r>
            <a:endParaRPr/>
          </a:p>
          <a:p>
            <a:pPr algn="ctr">
              <a:lnSpc>
                <a:spcPct val="100000"/>
              </a:lnSpc>
            </a:pPr>
            <a:r>
              <a:rPr lang="fr-FR" sz="4000">
                <a:solidFill>
                  <a:srgbClr val="3b3838"/>
                </a:solidFill>
                <a:latin typeface="Calibri"/>
              </a:rPr>
              <a:t>du recyclage des D3E </a:t>
            </a:r>
            <a:endParaRPr/>
          </a:p>
          <a:p>
            <a:pPr algn="ctr">
              <a:lnSpc>
                <a:spcPct val="100000"/>
              </a:lnSpc>
            </a:pPr>
            <a:r>
              <a:rPr lang="fr-FR" sz="4000">
                <a:solidFill>
                  <a:srgbClr val="3b3838"/>
                </a:solidFill>
                <a:latin typeface="Calibri"/>
              </a:rPr>
              <a:t>pour un monde qui change</a:t>
            </a:r>
            <a:endParaRPr/>
          </a:p>
        </p:txBody>
      </p:sp>
      <p:pic>
        <p:nvPicPr>
          <p:cNvPr descr="" id="123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620280" y="3873600"/>
            <a:ext cx="3040560" cy="1979280"/>
          </a:xfrm>
          <a:prstGeom prst="rect">
            <a:avLst/>
          </a:prstGeom>
          <a:ln w="88920">
            <a:solidFill>
              <a:srgbClr val="70ad47"/>
            </a:solidFill>
            <a:miter/>
          </a:ln>
        </p:spPr>
      </p:pic>
      <p:pic>
        <p:nvPicPr>
          <p:cNvPr descr="" id="124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3375360" y="3873600"/>
            <a:ext cx="3155040" cy="1979280"/>
          </a:xfrm>
          <a:prstGeom prst="rect">
            <a:avLst/>
          </a:prstGeom>
          <a:ln w="88920">
            <a:solidFill>
              <a:srgbClr val="70ad47"/>
            </a:solidFill>
            <a:miter/>
          </a:ln>
        </p:spPr>
      </p:pic>
      <p:pic>
        <p:nvPicPr>
          <p:cNvPr descr="" id="125" name="Picture 4"/>
          <p:cNvPicPr/>
          <p:nvPr/>
        </p:nvPicPr>
        <p:blipFill>
          <a:blip r:embed="rId3"/>
          <a:srcRect b="1178" l="34917" r="-70" t="0"/>
          <a:stretch>
            <a:fillRect/>
          </a:stretch>
        </p:blipFill>
        <p:spPr>
          <a:xfrm>
            <a:off x="6301080" y="3873600"/>
            <a:ext cx="2900520" cy="1979280"/>
          </a:xfrm>
          <a:prstGeom prst="rect">
            <a:avLst/>
          </a:prstGeom>
          <a:ln w="88920">
            <a:solidFill>
              <a:srgbClr val="70ad47"/>
            </a:solidFill>
            <a:miter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